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rawings/drawing1.xml" ContentType="application/vnd.openxmlformats-officedocument.drawingml.chartshapes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21"/>
  </p:notesMasterIdLst>
  <p:sldIdLst>
    <p:sldId id="279" r:id="rId2"/>
    <p:sldId id="292" r:id="rId3"/>
    <p:sldId id="288" r:id="rId4"/>
    <p:sldId id="310" r:id="rId5"/>
    <p:sldId id="316" r:id="rId6"/>
    <p:sldId id="312" r:id="rId7"/>
    <p:sldId id="314" r:id="rId8"/>
    <p:sldId id="315" r:id="rId9"/>
    <p:sldId id="293" r:id="rId10"/>
    <p:sldId id="330" r:id="rId11"/>
    <p:sldId id="321" r:id="rId12"/>
    <p:sldId id="326" r:id="rId13"/>
    <p:sldId id="304" r:id="rId14"/>
    <p:sldId id="327" r:id="rId15"/>
    <p:sldId id="328" r:id="rId16"/>
    <p:sldId id="329" r:id="rId17"/>
    <p:sldId id="299" r:id="rId18"/>
    <p:sldId id="303" r:id="rId19"/>
    <p:sldId id="325" r:id="rId20"/>
  </p:sldIdLst>
  <p:sldSz cx="10512425" cy="6858000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31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CC3300"/>
    <a:srgbClr val="CC9900"/>
    <a:srgbClr val="FF7C80"/>
    <a:srgbClr val="990000"/>
    <a:srgbClr val="FF9900"/>
    <a:srgbClr val="FF99CC"/>
    <a:srgbClr val="0099FF"/>
    <a:srgbClr val="336699"/>
    <a:srgbClr val="FFCC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929F9F4-4A8F-4326-A1B4-22849713DDAB}" styleName="Темный стиль 1 - акцент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510" autoAdjust="0"/>
    <p:restoredTop sz="99417" autoAdjust="0"/>
  </p:normalViewPr>
  <p:slideViewPr>
    <p:cSldViewPr>
      <p:cViewPr>
        <p:scale>
          <a:sx n="80" d="100"/>
          <a:sy n="80" d="100"/>
        </p:scale>
        <p:origin x="-186" y="-822"/>
      </p:cViewPr>
      <p:guideLst>
        <p:guide orient="horz" pos="2160"/>
        <p:guide pos="33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D:\&#1052;&#1086;&#1080;%20&#1044;&#1086;&#1082;&#1091;&#1084;&#1077;&#1085;&#1090;&#1099;\&#1043;&#1086;&#1090;&#1086;&#1074;&#1099;&#1077;_&#1073;&#1102;&#1076;&#1078;%202017\&#1054;&#1090;&#1095;&#1077;&#1090;%202017%20&#1075;&#1086;&#1076;\&#1054;&#1090;&#1095;&#1077;&#1090;%20&#1075;&#1083;&#1072;&#1074;&#1099;\&#1075;&#1088;&#1072;&#1092;&#1080;&#1082;&#1080;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D:\&#1052;&#1086;&#1080;%20&#1044;&#1086;&#1082;&#1091;&#1084;&#1077;&#1085;&#1090;&#1099;\&#1043;&#1086;&#1090;&#1086;&#1074;&#1099;&#1077;_&#1073;&#1102;&#1076;&#1078;%202017\&#1054;&#1090;&#1095;&#1077;&#1090;%202017%20&#1075;&#1086;&#1076;\&#1054;&#1090;&#1095;&#1077;&#1090;%20&#1075;&#1083;&#1072;&#1074;&#1099;\&#1075;&#1088;&#1072;&#1092;&#1080;&#1082;&#1080;.xlsx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86;&#1080;%20&#1044;&#1086;&#1082;&#1091;&#1084;&#1077;&#1085;&#1090;&#1099;\&#1043;&#1086;&#1090;&#1086;&#1074;&#1099;&#1077;_&#1073;&#1102;&#1076;&#1078;%202017\&#1054;&#1090;&#1095;&#1077;&#1090;%202017%20&#1075;&#1086;&#1076;\&#1054;&#1090;&#1095;&#1077;&#1090;%20&#1075;&#1083;&#1072;&#1074;&#1099;\&#1075;&#1088;&#1072;&#1092;&#1080;&#1082;&#1080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86;&#1080;%20&#1044;&#1086;&#1082;&#1091;&#1084;&#1077;&#1085;&#1090;&#1099;\&#1043;&#1086;&#1090;&#1086;&#1074;&#1099;&#1077;_&#1073;&#1102;&#1076;&#1078;%202017\&#1054;&#1090;&#1095;&#1077;&#1090;%202017%20&#1075;&#1086;&#1076;\&#1054;&#1090;&#1095;&#1077;&#1090;%20&#1075;&#1083;&#1072;&#1074;&#1099;\&#1075;&#1088;&#1072;&#1092;&#1080;&#1082;&#1080;.xlsx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D:\&#1052;&#1086;&#1080;%20&#1044;&#1086;&#1082;&#1091;&#1084;&#1077;&#1085;&#1090;&#1099;\&#1043;&#1086;&#1090;&#1086;&#1074;&#1099;&#1077;_&#1073;&#1102;&#1076;&#1078;%202017\&#1054;&#1090;&#1095;&#1077;&#1090;%202017%20&#1075;&#1086;&#1076;\&#1054;&#1090;&#1095;&#1077;&#1090;%20&#1075;&#1083;&#1072;&#1074;&#1099;\&#1075;&#1088;&#1072;&#1092;&#1080;&#1082;&#1080;.xlsx" TargetMode="External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dirty="0"/>
              <a:t>Структура  доходов бюджета Павловского сельского поселения </a:t>
            </a:r>
            <a:r>
              <a:rPr lang="ru-RU" dirty="0" smtClean="0"/>
              <a:t>             за 201</a:t>
            </a:r>
            <a:r>
              <a:rPr lang="en-US" dirty="0" smtClean="0"/>
              <a:t>7</a:t>
            </a:r>
            <a:r>
              <a:rPr lang="ru-RU" dirty="0" smtClean="0"/>
              <a:t> год, тыс. рублей</a:t>
            </a:r>
            <a:endParaRPr lang="ru-RU" dirty="0"/>
          </a:p>
        </c:rich>
      </c:tx>
      <c:layout/>
    </c:title>
    <c:view3D>
      <c:rotX val="30"/>
      <c:rotY val="334"/>
      <c:perspective val="30"/>
    </c:view3D>
    <c:plotArea>
      <c:layout>
        <c:manualLayout>
          <c:layoutTarget val="inner"/>
          <c:xMode val="edge"/>
          <c:yMode val="edge"/>
          <c:x val="0.33069689730932411"/>
          <c:y val="0.40740740740740738"/>
          <c:w val="0.66841596191325559"/>
          <c:h val="0.59148148148148161"/>
        </c:manualLayout>
      </c:layout>
      <c:pie3DChart>
        <c:varyColors val="1"/>
        <c:ser>
          <c:idx val="1"/>
          <c:order val="1"/>
          <c:tx>
            <c:strRef>
              <c:f>Лист1!$B$4</c:f>
              <c:strCache>
                <c:ptCount val="1"/>
                <c:pt idx="0">
                  <c:v>Структура  доходов бюджета Павловского сельского поселения за 2017 год</c:v>
                </c:pt>
              </c:strCache>
            </c:strRef>
          </c:tx>
          <c:spPr>
            <a:effectLst>
              <a:outerShdw blurRad="22860" dist="50800" dir="5400000" algn="ctr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spPr>
              <a:solidFill>
                <a:srgbClr val="336699"/>
              </a:solidFill>
              <a:effectLst>
                <a:outerShdw blurRad="22860" dist="50800" dir="5400000" algn="ctr" rotWithShape="0">
                  <a:srgbClr val="000000">
                    <a:alpha val="35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978D-4E27-A22D-D31CD998A454}"/>
              </c:ext>
            </c:extLst>
          </c:dPt>
          <c:dPt>
            <c:idx val="1"/>
            <c:explosion val="31"/>
            <c:spPr>
              <a:solidFill>
                <a:srgbClr val="C00000"/>
              </a:solidFill>
              <a:effectLst>
                <a:outerShdw blurRad="40005" dist="22860" dir="5400000" algn="ctr" rotWithShape="0">
                  <a:srgbClr val="000000">
                    <a:alpha val="35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78D-4E27-A22D-D31CD998A454}"/>
              </c:ext>
            </c:extLst>
          </c:dPt>
          <c:dLbls>
            <c:dLbl>
              <c:idx val="0"/>
              <c:layout>
                <c:manualLayout>
                  <c:x val="-4.1815284467217093E-2"/>
                  <c:y val="-1.1320793234179154E-2"/>
                </c:manualLayout>
              </c:layout>
              <c:tx>
                <c:rich>
                  <a:bodyPr/>
                  <a:lstStyle/>
                  <a:p>
                    <a:r>
                      <a:rPr lang="ru-RU" baseline="0" dirty="0">
                        <a:solidFill>
                          <a:schemeClr val="tx1"/>
                        </a:solidFill>
                      </a:rPr>
                      <a:t>Безвозмездные поступления </a:t>
                    </a:r>
                    <a:r>
                      <a:rPr lang="ru-RU" baseline="0" dirty="0" smtClean="0">
                        <a:solidFill>
                          <a:schemeClr val="tx1"/>
                        </a:solidFill>
                      </a:rPr>
                      <a:t>        </a:t>
                    </a:r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25 994</a:t>
                    </a:r>
                    <a:endParaRPr lang="ru-RU" baseline="0" dirty="0" smtClean="0">
                      <a:solidFill>
                        <a:schemeClr val="tx1"/>
                      </a:solidFill>
                    </a:endParaRPr>
                  </a:p>
                </c:rich>
              </c:tx>
              <c:showCatName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978D-4E27-A22D-D31CD998A454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/>
                      <a:t>Налоговые и неналоговые доходы </a:t>
                    </a:r>
                    <a:r>
                      <a:rPr lang="ru-RU"/>
                      <a:t>107 </a:t>
                    </a:r>
                    <a:r>
                      <a:rPr lang="ru-RU" smtClean="0"/>
                      <a:t>822</a:t>
                    </a:r>
                  </a:p>
                </c:rich>
              </c:tx>
              <c:showCatName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aseline="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CatName val="1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Лист1!$A$5:$A$6</c:f>
              <c:strCache>
                <c:ptCount val="2"/>
                <c:pt idx="0">
                  <c:v>Безвозмездные поступления</c:v>
                </c:pt>
                <c:pt idx="1">
                  <c:v>Налоговые и неналоговые доходы</c:v>
                </c:pt>
              </c:strCache>
            </c:strRef>
          </c:cat>
          <c:val>
            <c:numRef>
              <c:f>Лист1!$B$5:$B$6</c:f>
              <c:numCache>
                <c:formatCode>#,##0.0</c:formatCode>
                <c:ptCount val="2"/>
                <c:pt idx="0">
                  <c:v>25993.19999999995</c:v>
                </c:pt>
                <c:pt idx="1">
                  <c:v>107822.3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78D-4E27-A22D-D31CD998A454}"/>
            </c:ext>
          </c:extLst>
        </c:ser>
        <c:ser>
          <c:idx val="0"/>
          <c:order val="0"/>
          <c:tx>
            <c:strRef>
              <c:f>Лист1!$B$4</c:f>
              <c:strCache>
                <c:ptCount val="1"/>
                <c:pt idx="0">
                  <c:v>Структура  доходов бюджета Павловского сельского поселения за 2017 год</c:v>
                </c:pt>
              </c:strCache>
            </c:strRef>
          </c:tx>
          <c:explosion val="7"/>
          <c:dPt>
            <c:idx val="0"/>
            <c:explosion val="3"/>
            <c:extLst xmlns:c16r2="http://schemas.microsoft.com/office/drawing/2015/06/chart">
              <c:ext xmlns:c16="http://schemas.microsoft.com/office/drawing/2014/chart" uri="{C3380CC4-5D6E-409C-BE32-E72D297353CC}">
                <c16:uniqueId val="{00000003-978D-4E27-A22D-D31CD998A454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ru-RU"/>
                      <a:t>Безвозмездные поступления          30 252,6</a:t>
                    </a:r>
                  </a:p>
                </c:rich>
              </c:tx>
              <c:showCatNam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78D-4E27-A22D-D31CD998A454}"/>
                </c:ext>
              </c:extLst>
            </c:dLbl>
            <c:dLbl>
              <c:idx val="1"/>
              <c:layout>
                <c:manualLayout>
                  <c:x val="0.17679932508436877"/>
                  <c:y val="-0.33484365824134998"/>
                </c:manualLayout>
              </c:layout>
              <c:showCatNam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78D-4E27-A22D-D31CD998A454}"/>
                </c:ext>
              </c:extLst>
            </c:dLbl>
            <c:spPr>
              <a:noFill/>
              <a:ln>
                <a:noFill/>
              </a:ln>
              <a:effectLst/>
            </c:spPr>
            <c:showCatName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multiLvlStrRef>
              <c:f>Лист1!$A$5:$B$6</c:f>
              <c:multiLvlStrCache>
                <c:ptCount val="2"/>
                <c:lvl>
                  <c:pt idx="0">
                    <c:v>25 993,2</c:v>
                  </c:pt>
                  <c:pt idx="1">
                    <c:v>107 822,3</c:v>
                  </c:pt>
                </c:lvl>
                <c:lvl>
                  <c:pt idx="0">
                    <c:v>Безвозмездные поступления</c:v>
                  </c:pt>
                  <c:pt idx="1">
                    <c:v>Налоговые и неналоговые доходы</c:v>
                  </c:pt>
                </c:lvl>
              </c:multiLvlStrCache>
            </c:multiLvlStrRef>
          </c:cat>
          <c:val>
            <c:numRef>
              <c:f>Лист1!$B$5:$B$6</c:f>
              <c:numCache>
                <c:formatCode>#,##0.0</c:formatCode>
                <c:ptCount val="2"/>
                <c:pt idx="0">
                  <c:v>25993.19999999995</c:v>
                </c:pt>
                <c:pt idx="1">
                  <c:v>107822.3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978D-4E27-A22D-D31CD998A454}"/>
            </c:ext>
          </c:extLst>
        </c:ser>
        <c:dLbls>
          <c:showCatName val="1"/>
        </c:dLbls>
      </c:pie3DChart>
    </c:plotArea>
    <c:plotVisOnly val="1"/>
    <c:dispBlanksAs val="zero"/>
  </c:chart>
  <c:externalData r:id="rId2">
    <c:autoUpdate val="1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400" baseline="0"/>
            </a:pPr>
            <a:r>
              <a:rPr lang="ru-RU" sz="2400" b="1" i="0" baseline="0" dirty="0" smtClean="0"/>
              <a:t>Структура налоговых и неналоговых доходов бюджета Павловского сельского поселения в 2017 году</a:t>
            </a:r>
            <a:endParaRPr lang="ru-RU" sz="2400" baseline="0" dirty="0"/>
          </a:p>
        </c:rich>
      </c:tx>
      <c:layout/>
    </c:title>
    <c:view3D>
      <c:rotX val="30"/>
      <c:rotY val="180"/>
      <c:perspective val="20"/>
    </c:view3D>
    <c:plotArea>
      <c:layout>
        <c:manualLayout>
          <c:layoutTarget val="inner"/>
          <c:xMode val="edge"/>
          <c:yMode val="edge"/>
          <c:x val="6.4371065667531521E-2"/>
          <c:y val="0.11474948964712745"/>
          <c:w val="0.59911302493438257"/>
          <c:h val="0.81317545555019699"/>
        </c:manualLayout>
      </c:layout>
      <c:pie3DChart>
        <c:varyColors val="1"/>
        <c:ser>
          <c:idx val="0"/>
          <c:order val="0"/>
          <c:tx>
            <c:strRef>
              <c:f>Лист2!$B$4</c:f>
              <c:strCache>
                <c:ptCount val="1"/>
                <c:pt idx="0">
                  <c:v>Структура налоговых и неналоговых доходов в 2017 году</c:v>
                </c:pt>
              </c:strCache>
            </c:strRef>
          </c:tx>
          <c:explosion val="1"/>
          <c:dLbls>
            <c:dLbl>
              <c:idx val="0"/>
              <c:layout>
                <c:manualLayout>
                  <c:x val="0.13479886895744841"/>
                  <c:y val="-0.11900831146106737"/>
                </c:manualLayout>
              </c:layout>
              <c:spPr/>
              <c:txPr>
                <a:bodyPr/>
                <a:lstStyle/>
                <a:p>
                  <a:pPr>
                    <a:defRPr sz="1800" baseline="0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Percent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4ED-44C6-B021-44D6E174CCDB}"/>
                </c:ext>
              </c:extLst>
            </c:dLbl>
            <c:dLbl>
              <c:idx val="1"/>
              <c:layout>
                <c:manualLayout>
                  <c:x val="3.5032354570900696E-2"/>
                  <c:y val="7.3263925342665501E-2"/>
                </c:manualLayout>
              </c:layout>
              <c:showPercent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4ED-44C6-B021-44D6E174CCDB}"/>
                </c:ext>
              </c:extLst>
            </c:dLbl>
            <c:dLbl>
              <c:idx val="2"/>
              <c:layout>
                <c:manualLayout>
                  <c:x val="-3.4241480914251471E-2"/>
                  <c:y val="8.0073636628754483E-2"/>
                </c:manualLayout>
              </c:layout>
              <c:showPercent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4ED-44C6-B021-44D6E174CCDB}"/>
                </c:ext>
              </c:extLst>
            </c:dLbl>
            <c:dLbl>
              <c:idx val="3"/>
              <c:layout>
                <c:manualLayout>
                  <c:x val="-9.2238470191226385E-2"/>
                  <c:y val="4.2000437445319533E-2"/>
                </c:manualLayout>
              </c:layout>
              <c:showPercent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4ED-44C6-B021-44D6E174CCDB}"/>
                </c:ext>
              </c:extLst>
            </c:dLbl>
            <c:dLbl>
              <c:idx val="4"/>
              <c:layout>
                <c:manualLayout>
                  <c:x val="-9.1472471860679166E-2"/>
                  <c:y val="-0.15766345873432724"/>
                </c:manualLayout>
              </c:layout>
              <c:spPr/>
              <c:txPr>
                <a:bodyPr/>
                <a:lstStyle/>
                <a:p>
                  <a:pPr>
                    <a:defRPr sz="1800" baseline="0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Percent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4ED-44C6-B021-44D6E174CCDB}"/>
                </c:ext>
              </c:extLst>
            </c:dLbl>
            <c:dLbl>
              <c:idx val="5"/>
              <c:spPr/>
              <c:txPr>
                <a:bodyPr/>
                <a:lstStyle/>
                <a:p>
                  <a:pPr>
                    <a:defRPr sz="1800" baseline="0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</c:dLbl>
            <c:dLbl>
              <c:idx val="6"/>
              <c:layout>
                <c:manualLayout>
                  <c:x val="-2.0833333333333767E-3"/>
                  <c:y val="-2.6186574878483311E-2"/>
                </c:manualLayout>
              </c:layout>
              <c:showPercent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4ED-44C6-B021-44D6E174CCD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aseline="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Percent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multiLvlStrRef>
              <c:f>Лист2!$A$5:$B$10</c:f>
              <c:multiLvlStrCache>
                <c:ptCount val="6"/>
                <c:lvl>
                  <c:pt idx="0">
                    <c:v>40%</c:v>
                  </c:pt>
                  <c:pt idx="1">
                    <c:v>9%</c:v>
                  </c:pt>
                  <c:pt idx="2">
                    <c:v>9%</c:v>
                  </c:pt>
                  <c:pt idx="3">
                    <c:v>9%</c:v>
                  </c:pt>
                  <c:pt idx="4">
                    <c:v>30%</c:v>
                  </c:pt>
                  <c:pt idx="5">
                    <c:v>2%</c:v>
                  </c:pt>
                </c:lvl>
                <c:lvl>
                  <c:pt idx="0">
                    <c:v>НДФЛ</c:v>
                  </c:pt>
                  <c:pt idx="1">
                    <c:v>Акцизы на нефтепродукты</c:v>
                  </c:pt>
                  <c:pt idx="2">
                    <c:v>ЕСХН</c:v>
                  </c:pt>
                  <c:pt idx="3">
                    <c:v>Налог на имущество физических лиц</c:v>
                  </c:pt>
                  <c:pt idx="4">
                    <c:v>Земельный налог</c:v>
                  </c:pt>
                  <c:pt idx="5">
                    <c:v>Прочие  доходы</c:v>
                  </c:pt>
                </c:lvl>
              </c:multiLvlStrCache>
            </c:multiLvlStrRef>
          </c:cat>
          <c:val>
            <c:numRef>
              <c:f>Лист2!$B$5:$B$10</c:f>
              <c:numCache>
                <c:formatCode>0%</c:formatCode>
                <c:ptCount val="6"/>
                <c:pt idx="0">
                  <c:v>0.39700000000000157</c:v>
                </c:pt>
                <c:pt idx="1">
                  <c:v>9.3000000000000208E-2</c:v>
                </c:pt>
                <c:pt idx="2">
                  <c:v>9.2000000000000026E-2</c:v>
                </c:pt>
                <c:pt idx="3">
                  <c:v>9.4000000000000028E-2</c:v>
                </c:pt>
                <c:pt idx="4">
                  <c:v>0.30000000000000032</c:v>
                </c:pt>
                <c:pt idx="5">
                  <c:v>2.0000000000000011E-2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D4ED-44C6-B021-44D6E174CCDB}"/>
            </c:ext>
          </c:extLst>
        </c:ser>
        <c:dLbls>
          <c:showPercent val="1"/>
        </c:dLbls>
      </c:pie3DChart>
    </c:plotArea>
    <c:legend>
      <c:legendPos val="r"/>
      <c:layout>
        <c:manualLayout>
          <c:xMode val="edge"/>
          <c:yMode val="edge"/>
          <c:x val="0.66046207226210885"/>
          <c:y val="0.17769685039370078"/>
          <c:w val="0.33228936234979584"/>
          <c:h val="0.55011548556430445"/>
        </c:manualLayout>
      </c:layout>
      <c:txPr>
        <a:bodyPr/>
        <a:lstStyle/>
        <a:p>
          <a:pPr>
            <a:defRPr sz="1800" baseline="0"/>
          </a:pPr>
          <a:endParaRPr lang="ru-RU"/>
        </a:p>
      </c:txPr>
    </c:legend>
    <c:plotVisOnly val="1"/>
    <c:dispBlanksAs val="zero"/>
  </c:chart>
  <c:externalData r:id="rId2">
    <c:autoUpdate val="1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ru-RU" sz="2400" b="1" i="0" baseline="0" dirty="0" smtClean="0"/>
              <a:t>Поступление налоговых и неналоговых доходов в бюджет Павловского сельского поселения                  в 2017 году  в сравнении с 2016 годом, тыс.рублей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ru-RU" dirty="0" smtClean="0"/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ru-RU" dirty="0"/>
          </a:p>
        </c:rich>
      </c:tx>
      <c:layout>
        <c:manualLayout>
          <c:xMode val="edge"/>
          <c:yMode val="edge"/>
          <c:x val="0.12864114378413774"/>
          <c:y val="0"/>
        </c:manualLayout>
      </c:layout>
    </c:title>
    <c:plotArea>
      <c:layout>
        <c:manualLayout>
          <c:layoutTarget val="inner"/>
          <c:xMode val="edge"/>
          <c:yMode val="edge"/>
          <c:x val="0"/>
          <c:y val="0.31353057545486096"/>
          <c:w val="0.97279060225966985"/>
          <c:h val="0.57044479871029452"/>
        </c:manualLayout>
      </c:layout>
      <c:barChart>
        <c:barDir val="col"/>
        <c:grouping val="clustered"/>
        <c:ser>
          <c:idx val="0"/>
          <c:order val="0"/>
          <c:tx>
            <c:strRef>
              <c:f>Лист3!$B$3</c:f>
              <c:strCache>
                <c:ptCount val="1"/>
                <c:pt idx="0">
                  <c:v>2017 год</c:v>
                </c:pt>
              </c:strCache>
            </c:strRef>
          </c:tx>
          <c:spPr>
            <a:solidFill>
              <a:srgbClr val="0070C0"/>
            </a:solidFill>
          </c:spPr>
          <c:dLbls>
            <c:dLbl>
              <c:idx val="0"/>
              <c:layout>
                <c:manualLayout>
                  <c:x val="-1.3604698870167261E-2"/>
                  <c:y val="-9.2592579091195868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F9D-49E1-810E-9726506E1F2A}"/>
                </c:ext>
              </c:extLst>
            </c:dLbl>
            <c:dLbl>
              <c:idx val="1"/>
              <c:layout>
                <c:manualLayout>
                  <c:x val="-1.1131117257409581E-2"/>
                  <c:y val="-4.444443796377399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F9D-49E1-810E-9726506E1F2A}"/>
                </c:ext>
              </c:extLst>
            </c:dLbl>
            <c:dLbl>
              <c:idx val="2"/>
              <c:layout>
                <c:manualLayout>
                  <c:x val="-1.607828048292493E-2"/>
                  <c:y val="-1.851851581823922E-3"/>
                </c:manualLayout>
              </c:layout>
              <c:showVal val="1"/>
            </c:dLbl>
            <c:dLbl>
              <c:idx val="3"/>
              <c:layout>
                <c:manualLayout>
                  <c:x val="-2.9682979353092186E-2"/>
                  <c:y val="-7.4074063272955978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F9D-49E1-810E-9726506E1F2A}"/>
                </c:ext>
              </c:extLst>
            </c:dLbl>
            <c:dLbl>
              <c:idx val="4"/>
              <c:layout>
                <c:manualLayout>
                  <c:x val="-1.4841489676546103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F9D-49E1-810E-9726506E1F2A}"/>
                </c:ext>
              </c:extLst>
            </c:dLbl>
            <c:dLbl>
              <c:idx val="5"/>
              <c:layout>
                <c:manualLayout>
                  <c:x val="-9.8943264510307286E-3"/>
                  <c:y val="-2.777777372735885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F9D-49E1-810E-9726506E1F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0" i="0" baseline="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Лист3!$A$4:$A$9</c:f>
              <c:strCache>
                <c:ptCount val="6"/>
                <c:pt idx="0">
                  <c:v>НДФЛ</c:v>
                </c:pt>
                <c:pt idx="1">
                  <c:v>ЕСХН</c:v>
                </c:pt>
                <c:pt idx="2">
                  <c:v>Налог на имущество физических лиц</c:v>
                </c:pt>
                <c:pt idx="3">
                  <c:v>Земельный налог</c:v>
                </c:pt>
                <c:pt idx="4">
                  <c:v>Акцизы на нефтепродукты</c:v>
                </c:pt>
                <c:pt idx="5">
                  <c:v>Прочие  доходы</c:v>
                </c:pt>
              </c:strCache>
            </c:strRef>
          </c:cat>
          <c:val>
            <c:numRef>
              <c:f>Лист3!$B$4:$B$9</c:f>
              <c:numCache>
                <c:formatCode>#,##0</c:formatCode>
                <c:ptCount val="6"/>
                <c:pt idx="0">
                  <c:v>42753</c:v>
                </c:pt>
                <c:pt idx="1">
                  <c:v>9935</c:v>
                </c:pt>
                <c:pt idx="2">
                  <c:v>10232</c:v>
                </c:pt>
                <c:pt idx="3">
                  <c:v>32622</c:v>
                </c:pt>
                <c:pt idx="4">
                  <c:v>10043</c:v>
                </c:pt>
                <c:pt idx="5">
                  <c:v>2237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6F9D-49E1-810E-9726506E1F2A}"/>
            </c:ext>
          </c:extLst>
        </c:ser>
        <c:ser>
          <c:idx val="1"/>
          <c:order val="1"/>
          <c:tx>
            <c:strRef>
              <c:f>Лист3!$C$3</c:f>
              <c:strCache>
                <c:ptCount val="1"/>
                <c:pt idx="0">
                  <c:v>2016 год </c:v>
                </c:pt>
              </c:strCache>
            </c:strRef>
          </c:tx>
          <c:spPr>
            <a:solidFill>
              <a:srgbClr val="CC9900"/>
            </a:solidFill>
          </c:spPr>
          <c:dLbls>
            <c:dLbl>
              <c:idx val="0"/>
              <c:layout>
                <c:manualLayout>
                  <c:x val="1.607828048292493E-2"/>
                  <c:y val="-1.851997396909134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6F9D-49E1-810E-9726506E1F2A}"/>
                </c:ext>
              </c:extLst>
            </c:dLbl>
            <c:dLbl>
              <c:idx val="1"/>
              <c:layout>
                <c:manualLayout>
                  <c:x val="1.1131117257409581E-2"/>
                  <c:y val="-1.8518515818239198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F9D-49E1-810E-9726506E1F2A}"/>
                </c:ext>
              </c:extLst>
            </c:dLbl>
            <c:dLbl>
              <c:idx val="2"/>
              <c:layout>
                <c:manualLayout>
                  <c:x val="6.1839540318942053E-3"/>
                  <c:y val="-1.481481265459131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6F9D-49E1-810E-9726506E1F2A}"/>
                </c:ext>
              </c:extLst>
            </c:dLbl>
            <c:dLbl>
              <c:idx val="3"/>
              <c:layout>
                <c:manualLayout>
                  <c:x val="9.8943264510307286E-3"/>
                  <c:y val="-4.814814112742181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6F9D-49E1-810E-9726506E1F2A}"/>
                </c:ext>
              </c:extLst>
            </c:dLbl>
            <c:dLbl>
              <c:idx val="4"/>
              <c:layout>
                <c:manualLayout>
                  <c:x val="2.7209300355231808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6F9D-49E1-810E-9726506E1F2A}"/>
                </c:ext>
              </c:extLst>
            </c:dLbl>
            <c:dLbl>
              <c:idx val="5"/>
              <c:layout>
                <c:manualLayout>
                  <c:x val="1.2367908063788421E-2"/>
                  <c:y val="-1.481481265459131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6F9D-49E1-810E-9726506E1F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0" i="0" baseline="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Лист3!$A$4:$A$9</c:f>
              <c:strCache>
                <c:ptCount val="6"/>
                <c:pt idx="0">
                  <c:v>НДФЛ</c:v>
                </c:pt>
                <c:pt idx="1">
                  <c:v>ЕСХН</c:v>
                </c:pt>
                <c:pt idx="2">
                  <c:v>Налог на имущество физических лиц</c:v>
                </c:pt>
                <c:pt idx="3">
                  <c:v>Земельный налог</c:v>
                </c:pt>
                <c:pt idx="4">
                  <c:v>Акцизы на нефтепродукты</c:v>
                </c:pt>
                <c:pt idx="5">
                  <c:v>Прочие  доходы</c:v>
                </c:pt>
              </c:strCache>
            </c:strRef>
          </c:cat>
          <c:val>
            <c:numRef>
              <c:f>Лист3!$C$4:$C$9</c:f>
              <c:numCache>
                <c:formatCode>#,##0</c:formatCode>
                <c:ptCount val="6"/>
                <c:pt idx="0">
                  <c:v>41930</c:v>
                </c:pt>
                <c:pt idx="1">
                  <c:v>10531</c:v>
                </c:pt>
                <c:pt idx="2">
                  <c:v>8053</c:v>
                </c:pt>
                <c:pt idx="3">
                  <c:v>27469</c:v>
                </c:pt>
                <c:pt idx="4">
                  <c:v>11667</c:v>
                </c:pt>
                <c:pt idx="5">
                  <c:v>3580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6F9D-49E1-810E-9726506E1F2A}"/>
            </c:ext>
          </c:extLst>
        </c:ser>
        <c:dLbls>
          <c:showVal val="1"/>
        </c:dLbls>
        <c:overlap val="-25"/>
        <c:axId val="168993152"/>
        <c:axId val="168994688"/>
      </c:barChart>
      <c:catAx>
        <c:axId val="168993152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350" baseline="0"/>
            </a:pPr>
            <a:endParaRPr lang="ru-RU"/>
          </a:p>
        </c:txPr>
        <c:crossAx val="168994688"/>
        <c:crosses val="autoZero"/>
        <c:auto val="1"/>
        <c:lblAlgn val="ctr"/>
        <c:lblOffset val="100"/>
      </c:catAx>
      <c:valAx>
        <c:axId val="168994688"/>
        <c:scaling>
          <c:orientation val="minMax"/>
        </c:scaling>
        <c:delete val="1"/>
        <c:axPos val="l"/>
        <c:numFmt formatCode="#,##0" sourceLinked="1"/>
        <c:majorTickMark val="none"/>
        <c:tickLblPos val="none"/>
        <c:crossAx val="16899315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39269929203951781"/>
          <c:y val="0.29037105710541788"/>
          <c:w val="0.39640966445865877"/>
          <c:h val="9.5675984882475223E-2"/>
        </c:manualLayout>
      </c:layout>
      <c:txPr>
        <a:bodyPr/>
        <a:lstStyle/>
        <a:p>
          <a:pPr>
            <a:defRPr sz="2000" b="1" i="0" baseline="0"/>
          </a:pPr>
          <a:endParaRPr lang="ru-RU"/>
        </a:p>
      </c:txPr>
    </c:legend>
    <c:plotVisOnly val="1"/>
    <c:dispBlanksAs val="gap"/>
  </c:chart>
  <c:externalData r:id="rId1">
    <c:autoUpdate val="1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view3D>
      <c:rotX val="10"/>
      <c:perspective val="0"/>
    </c:view3D>
    <c:plotArea>
      <c:layout>
        <c:manualLayout>
          <c:layoutTarget val="inner"/>
          <c:xMode val="edge"/>
          <c:yMode val="edge"/>
          <c:x val="5.2189765919851985E-2"/>
          <c:y val="3.0037438857804015E-2"/>
          <c:w val="0.94781023408014864"/>
          <c:h val="0.8531794136709373"/>
        </c:manualLayout>
      </c:layout>
      <c:bar3DChart>
        <c:barDir val="col"/>
        <c:grouping val="clustered"/>
        <c:ser>
          <c:idx val="0"/>
          <c:order val="0"/>
          <c:tx>
            <c:strRef>
              <c:f>Лист5!$B$2</c:f>
              <c:strCache>
                <c:ptCount val="1"/>
                <c:pt idx="0">
                  <c:v>Полученные бюджетные кредиты</c:v>
                </c:pt>
              </c:strCache>
            </c:strRef>
          </c:tx>
          <c:spPr>
            <a:solidFill>
              <a:srgbClr val="0070C0"/>
            </a:solidFill>
          </c:spPr>
          <c:dLbls>
            <c:txPr>
              <a:bodyPr/>
              <a:lstStyle/>
              <a:p>
                <a:pPr>
                  <a:defRPr sz="1800" baseline="0"/>
                </a:pPr>
                <a:endParaRPr lang="ru-RU"/>
              </a:p>
            </c:txPr>
            <c:showVal val="1"/>
          </c:dLbls>
          <c:cat>
            <c:strRef>
              <c:f>Лист5!$A$3:$A$9</c:f>
              <c:strCache>
                <c:ptCount val="7"/>
                <c:pt idx="0">
                  <c:v>на 01.01.2012</c:v>
                </c:pt>
                <c:pt idx="1">
                  <c:v>на 01.01.2013</c:v>
                </c:pt>
                <c:pt idx="2">
                  <c:v>на 01.01.2014</c:v>
                </c:pt>
                <c:pt idx="3">
                  <c:v>на 01.01.2015</c:v>
                </c:pt>
                <c:pt idx="4">
                  <c:v>на 01.01.2016</c:v>
                </c:pt>
                <c:pt idx="5">
                  <c:v>на 01.01.2017</c:v>
                </c:pt>
                <c:pt idx="6">
                  <c:v>на 01.01.2018</c:v>
                </c:pt>
              </c:strCache>
            </c:strRef>
          </c:cat>
          <c:val>
            <c:numRef>
              <c:f>Лист5!$B$3:$B$9</c:f>
              <c:numCache>
                <c:formatCode>General</c:formatCode>
                <c:ptCount val="7"/>
                <c:pt idx="0">
                  <c:v>6600</c:v>
                </c:pt>
                <c:pt idx="1">
                  <c:v>10200</c:v>
                </c:pt>
                <c:pt idx="2">
                  <c:v>16200</c:v>
                </c:pt>
                <c:pt idx="3">
                  <c:v>14580</c:v>
                </c:pt>
                <c:pt idx="4">
                  <c:v>5240</c:v>
                </c:pt>
                <c:pt idx="5">
                  <c:v>8640</c:v>
                </c:pt>
                <c:pt idx="6">
                  <c:v>2900</c:v>
                </c:pt>
              </c:numCache>
            </c:numRef>
          </c:val>
        </c:ser>
        <c:ser>
          <c:idx val="1"/>
          <c:order val="1"/>
          <c:tx>
            <c:strRef>
              <c:f>Лист5!$C$2</c:f>
              <c:strCache>
                <c:ptCount val="1"/>
                <c:pt idx="0">
                  <c:v>Обслуживание муниципального долга</c:v>
                </c:pt>
              </c:strCache>
            </c:strRef>
          </c:tx>
          <c:spPr>
            <a:solidFill>
              <a:srgbClr val="CC3300"/>
            </a:solidFill>
          </c:spPr>
          <c:dLbls>
            <c:dLbl>
              <c:idx val="0"/>
              <c:layout>
                <c:manualLayout>
                  <c:x val="2.5000000000000001E-2"/>
                  <c:y val="-6.2893081761007342E-3"/>
                </c:manualLayout>
              </c:layout>
              <c:showVal val="1"/>
            </c:dLbl>
            <c:dLbl>
              <c:idx val="1"/>
              <c:layout>
                <c:manualLayout>
                  <c:x val="2.5000000000000001E-2"/>
                  <c:y val="-3.1446540880503784E-3"/>
                </c:manualLayout>
              </c:layout>
              <c:showVal val="1"/>
            </c:dLbl>
            <c:dLbl>
              <c:idx val="2"/>
              <c:layout>
                <c:manualLayout>
                  <c:x val="2.4161884627000911E-2"/>
                  <c:y val="-1.2345650209428901E-2"/>
                </c:manualLayout>
              </c:layout>
              <c:showVal val="1"/>
            </c:dLbl>
            <c:dLbl>
              <c:idx val="3"/>
              <c:layout>
                <c:manualLayout>
                  <c:x val="1.6913319238900687E-2"/>
                  <c:y val="9.0533722349193827E-17"/>
                </c:manualLayout>
              </c:layout>
              <c:showVal val="1"/>
            </c:dLbl>
            <c:dLbl>
              <c:idx val="4"/>
              <c:layout>
                <c:manualLayout>
                  <c:x val="2.1745696164300814E-2"/>
                  <c:y val="-1.2345650209428901E-2"/>
                </c:manualLayout>
              </c:layout>
              <c:showVal val="1"/>
            </c:dLbl>
            <c:dLbl>
              <c:idx val="5"/>
              <c:layout>
                <c:manualLayout>
                  <c:x val="1.5705225007550703E-2"/>
                  <c:y val="2.4691300418857899E-3"/>
                </c:manualLayout>
              </c:layout>
              <c:showVal val="1"/>
            </c:dLbl>
            <c:dLbl>
              <c:idx val="6"/>
              <c:layout>
                <c:manualLayout>
                  <c:x val="1.9329507701600773E-2"/>
                  <c:y val="-7.4073901256573602E-3"/>
                </c:manualLayout>
              </c:layout>
              <c:showVal val="1"/>
            </c:dLbl>
            <c:txPr>
              <a:bodyPr/>
              <a:lstStyle/>
              <a:p>
                <a:pPr>
                  <a:defRPr sz="1800" baseline="0"/>
                </a:pPr>
                <a:endParaRPr lang="ru-RU"/>
              </a:p>
            </c:txPr>
            <c:showVal val="1"/>
          </c:dLbls>
          <c:cat>
            <c:strRef>
              <c:f>Лист5!$A$3:$A$9</c:f>
              <c:strCache>
                <c:ptCount val="7"/>
                <c:pt idx="0">
                  <c:v>на 01.01.2012</c:v>
                </c:pt>
                <c:pt idx="1">
                  <c:v>на 01.01.2013</c:v>
                </c:pt>
                <c:pt idx="2">
                  <c:v>на 01.01.2014</c:v>
                </c:pt>
                <c:pt idx="3">
                  <c:v>на 01.01.2015</c:v>
                </c:pt>
                <c:pt idx="4">
                  <c:v>на 01.01.2016</c:v>
                </c:pt>
                <c:pt idx="5">
                  <c:v>на 01.01.2017</c:v>
                </c:pt>
                <c:pt idx="6">
                  <c:v>на 01.01.2018</c:v>
                </c:pt>
              </c:strCache>
            </c:strRef>
          </c:cat>
          <c:val>
            <c:numRef>
              <c:f>Лист5!$C$3:$C$9</c:f>
              <c:numCache>
                <c:formatCode>General</c:formatCode>
                <c:ptCount val="7"/>
                <c:pt idx="0">
                  <c:v>37</c:v>
                </c:pt>
                <c:pt idx="1">
                  <c:v>335</c:v>
                </c:pt>
                <c:pt idx="2">
                  <c:v>666</c:v>
                </c:pt>
                <c:pt idx="3">
                  <c:v>951</c:v>
                </c:pt>
                <c:pt idx="4">
                  <c:v>740</c:v>
                </c:pt>
                <c:pt idx="5">
                  <c:v>7</c:v>
                </c:pt>
                <c:pt idx="6">
                  <c:v>51</c:v>
                </c:pt>
              </c:numCache>
            </c:numRef>
          </c:val>
        </c:ser>
        <c:dLbls>
          <c:showVal val="1"/>
        </c:dLbls>
        <c:gapWidth val="75"/>
        <c:shape val="box"/>
        <c:axId val="169113856"/>
        <c:axId val="169136128"/>
        <c:axId val="0"/>
      </c:bar3DChart>
      <c:catAx>
        <c:axId val="16911385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400" baseline="0"/>
            </a:pPr>
            <a:endParaRPr lang="ru-RU"/>
          </a:p>
        </c:txPr>
        <c:crossAx val="169136128"/>
        <c:crosses val="autoZero"/>
        <c:auto val="1"/>
        <c:lblAlgn val="ctr"/>
        <c:lblOffset val="100"/>
      </c:catAx>
      <c:valAx>
        <c:axId val="169136128"/>
        <c:scaling>
          <c:orientation val="minMax"/>
        </c:scaling>
        <c:axPos val="l"/>
        <c:numFmt formatCode="General" sourceLinked="1"/>
        <c:majorTickMark val="none"/>
        <c:tickLblPos val="nextTo"/>
        <c:crossAx val="16911385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452370884929029"/>
          <c:y val="3.9394789974079712E-2"/>
          <c:w val="0.78080338266384774"/>
          <c:h val="3.9395517153992345E-2"/>
        </c:manualLayout>
      </c:layout>
      <c:txPr>
        <a:bodyPr/>
        <a:lstStyle/>
        <a:p>
          <a:pPr>
            <a:defRPr sz="1600" baseline="0"/>
          </a:pPr>
          <a:endParaRPr lang="ru-RU"/>
        </a:p>
      </c:txPr>
    </c:legend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400" baseline="0"/>
            </a:pPr>
            <a:r>
              <a:rPr lang="ru-RU" sz="2400" baseline="0" dirty="0"/>
              <a:t>Исполнение расходов </a:t>
            </a:r>
            <a:r>
              <a:rPr lang="ru-RU" sz="2400" baseline="0" dirty="0" smtClean="0"/>
              <a:t>Павловского сельского </a:t>
            </a:r>
          </a:p>
          <a:p>
            <a:pPr>
              <a:defRPr sz="2400" baseline="0"/>
            </a:pPr>
            <a:r>
              <a:rPr lang="ru-RU" sz="2400" baseline="0" dirty="0" smtClean="0"/>
              <a:t>Поселения в 2017 году</a:t>
            </a:r>
            <a:endParaRPr lang="ru-RU" sz="2400" baseline="0" dirty="0"/>
          </a:p>
        </c:rich>
      </c:tx>
      <c:layout>
        <c:manualLayout>
          <c:xMode val="edge"/>
          <c:yMode val="edge"/>
          <c:x val="1.71820488612285E-2"/>
          <c:y val="2.222222222222223E-2"/>
        </c:manualLayout>
      </c:layout>
    </c:title>
    <c:view3D>
      <c:rotX val="50"/>
      <c:rotY val="340"/>
      <c:depthPercent val="100"/>
      <c:perspective val="90"/>
    </c:view3D>
    <c:plotArea>
      <c:layout>
        <c:manualLayout>
          <c:layoutTarget val="inner"/>
          <c:xMode val="edge"/>
          <c:yMode val="edge"/>
          <c:x val="0.43154686002516068"/>
          <c:y val="0.13539924176144649"/>
          <c:w val="0.55207632872528956"/>
          <c:h val="0.72473855351415151"/>
        </c:manualLayout>
      </c:layout>
      <c:pie3DChart>
        <c:varyColors val="1"/>
        <c:ser>
          <c:idx val="0"/>
          <c:order val="0"/>
          <c:dLbls>
            <c:dLbl>
              <c:idx val="0"/>
              <c:layout>
                <c:manualLayout>
                  <c:x val="-5.962943849777763E-3"/>
                  <c:y val="7.8671186934966469E-2"/>
                </c:manualLayout>
              </c:layout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800" baseline="0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Percent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B7A-4324-8799-EEFBDBC05A48}"/>
                </c:ext>
              </c:extLst>
            </c:dLbl>
            <c:dLbl>
              <c:idx val="1"/>
              <c:layout>
                <c:manualLayout>
                  <c:x val="-7.0307279243371545E-2"/>
                  <c:y val="4.8410615339749205E-2"/>
                </c:manualLayout>
              </c:layout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800" baseline="0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Percent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B7A-4324-8799-EEFBDBC05A48}"/>
                </c:ext>
              </c:extLst>
            </c:dLbl>
            <c:dLbl>
              <c:idx val="2"/>
              <c:layout>
                <c:manualLayout>
                  <c:x val="4.7370611443125661E-3"/>
                  <c:y val="-7.4399241761446506E-3"/>
                </c:manualLayout>
              </c:layout>
              <c:showPercent val="1"/>
            </c:dLbl>
            <c:dLbl>
              <c:idx val="3"/>
              <c:layout>
                <c:manualLayout>
                  <c:x val="-7.0534581697372395E-2"/>
                  <c:y val="-7.158632254301546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800" baseline="0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Percent val="1"/>
            </c:dLbl>
            <c:dLbl>
              <c:idx val="4"/>
              <c:layout>
                <c:manualLayout>
                  <c:x val="-9.4929523872940832E-2"/>
                  <c:y val="-0.17010484106153398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800" baseline="0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Percent val="1"/>
            </c:dLbl>
            <c:dLbl>
              <c:idx val="5"/>
              <c:layout>
                <c:manualLayout>
                  <c:x val="5.0321405384580629E-3"/>
                  <c:y val="2.2887139107611761E-3"/>
                </c:manualLayout>
              </c:layout>
              <c:showPercent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B7A-4324-8799-EEFBDBC05A48}"/>
                </c:ext>
              </c:extLst>
            </c:dLbl>
            <c:dLbl>
              <c:idx val="6"/>
              <c:layout>
                <c:manualLayout>
                  <c:x val="0.1386802759591626"/>
                  <c:y val="-5.5045056867891511E-2"/>
                </c:manualLayout>
              </c:layout>
              <c:tx>
                <c:rich>
                  <a:bodyPr/>
                  <a:lstStyle/>
                  <a:p>
                    <a:pPr>
                      <a:defRPr sz="1800" baseline="0">
                        <a:solidFill>
                          <a:schemeClr val="bg1"/>
                        </a:solidFill>
                      </a:defRPr>
                    </a:pPr>
                    <a:r>
                      <a:rPr lang="ru-RU" sz="1800" baseline="0" dirty="0" smtClean="0">
                        <a:solidFill>
                          <a:schemeClr val="bg1"/>
                        </a:solidFill>
                      </a:rPr>
                      <a:t>42,7</a:t>
                    </a:r>
                    <a:r>
                      <a:rPr lang="en-US" sz="1800" baseline="0" dirty="0" smtClean="0">
                        <a:solidFill>
                          <a:schemeClr val="bg1"/>
                        </a:solidFill>
                      </a:rPr>
                      <a:t>%</a:t>
                    </a:r>
                    <a:endParaRPr lang="en-US" sz="1800" baseline="0" dirty="0">
                      <a:solidFill>
                        <a:schemeClr val="bg1"/>
                      </a:solidFill>
                    </a:endParaRPr>
                  </a:p>
                </c:rich>
              </c:tx>
              <c:numFmt formatCode="0.0%" sourceLinked="0"/>
              <c:spPr/>
              <c:showPercent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B7A-4324-8799-EEFBDBC05A48}"/>
                </c:ext>
              </c:extLst>
            </c:dLbl>
            <c:dLbl>
              <c:idx val="7"/>
              <c:layout>
                <c:manualLayout>
                  <c:x val="-1.5053329750271701E-2"/>
                  <c:y val="1.5345581802274719E-2"/>
                </c:manualLayout>
              </c:layout>
              <c:showPercent val="1"/>
            </c:dLbl>
            <c:dLbl>
              <c:idx val="8"/>
              <c:layout>
                <c:manualLayout>
                  <c:x val="5.3564329828750271E-2"/>
                  <c:y val="-3.295129775444737E-3"/>
                </c:manualLayout>
              </c:layout>
              <c:showPercent val="1"/>
            </c:dLbl>
            <c:dLbl>
              <c:idx val="9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B7A-4324-8799-EEFBDBC05A48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aseline="0"/>
                </a:pPr>
                <a:endParaRPr lang="ru-RU"/>
              </a:p>
            </c:txPr>
            <c:showPercent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multiLvlStrRef>
              <c:f>Лист6!$A$3:$B$12</c:f>
              <c:multiLvlStrCache>
                <c:ptCount val="10"/>
                <c:lvl>
                  <c:pt idx="0">
                    <c:v>15 569</c:v>
                  </c:pt>
                  <c:pt idx="1">
                    <c:v>15 614</c:v>
                  </c:pt>
                  <c:pt idx="2">
                    <c:v>356</c:v>
                  </c:pt>
                  <c:pt idx="3">
                    <c:v>16 465</c:v>
                  </c:pt>
                  <c:pt idx="4">
                    <c:v>22 465</c:v>
                  </c:pt>
                  <c:pt idx="5">
                    <c:v>656</c:v>
                  </c:pt>
                  <c:pt idx="6">
                    <c:v>53 904</c:v>
                  </c:pt>
                  <c:pt idx="7">
                    <c:v>581</c:v>
                  </c:pt>
                  <c:pt idx="8">
                    <c:v>447</c:v>
                  </c:pt>
                  <c:pt idx="9">
                    <c:v>51</c:v>
                  </c:pt>
                </c:lvl>
                <c:lvl>
                  <c:pt idx="0">
                    <c:v>Органы управления</c:v>
                  </c:pt>
                  <c:pt idx="1">
                    <c:v>Общегосударственные вопросы</c:v>
                  </c:pt>
                  <c:pt idx="2">
                    <c:v>Безопасность и правоохранительная деятельность</c:v>
                  </c:pt>
                  <c:pt idx="3">
                    <c:v>Национальная экономика     </c:v>
                  </c:pt>
                  <c:pt idx="4">
                    <c:v>Жилищно-коммунальное хозяйство</c:v>
                  </c:pt>
                  <c:pt idx="5">
                    <c:v>Молодежная политика и оздоровление детей</c:v>
                  </c:pt>
                  <c:pt idx="6">
                    <c:v>Культура, кинематография</c:v>
                  </c:pt>
                  <c:pt idx="7">
                    <c:v>Социальная политика</c:v>
                  </c:pt>
                  <c:pt idx="8">
                    <c:v>Физическая культура и спорт</c:v>
                  </c:pt>
                  <c:pt idx="9">
                    <c:v>Обслуживание муниципального долга</c:v>
                  </c:pt>
                </c:lvl>
              </c:multiLvlStrCache>
            </c:multiLvlStrRef>
          </c:cat>
          <c:val>
            <c:numRef>
              <c:f>Лист6!$C$3:$C$12</c:f>
              <c:numCache>
                <c:formatCode>0.00%</c:formatCode>
                <c:ptCount val="10"/>
                <c:pt idx="0">
                  <c:v>0.123</c:v>
                </c:pt>
                <c:pt idx="1">
                  <c:v>0.124</c:v>
                </c:pt>
                <c:pt idx="2">
                  <c:v>3.0000000000000001E-3</c:v>
                </c:pt>
                <c:pt idx="3">
                  <c:v>0.13100000000000001</c:v>
                </c:pt>
                <c:pt idx="4">
                  <c:v>0.17799999999999999</c:v>
                </c:pt>
                <c:pt idx="5">
                  <c:v>5.0000000000000001E-3</c:v>
                </c:pt>
                <c:pt idx="6">
                  <c:v>0.42699999999999999</c:v>
                </c:pt>
                <c:pt idx="7">
                  <c:v>5.0000000000000001E-3</c:v>
                </c:pt>
                <c:pt idx="8">
                  <c:v>4.0000000000000001E-3</c:v>
                </c:pt>
                <c:pt idx="9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6B7A-4324-8799-EEFBDBC05A48}"/>
            </c:ext>
          </c:extLst>
        </c:ser>
        <c:dLbls>
          <c:showPercent val="1"/>
        </c:dLbls>
      </c:pie3DChart>
    </c:plotArea>
    <c:legend>
      <c:legendPos val="b"/>
      <c:layout>
        <c:manualLayout>
          <c:xMode val="edge"/>
          <c:yMode val="edge"/>
          <c:x val="0"/>
          <c:y val="0.44701370662000584"/>
          <c:w val="0.47180674297319602"/>
          <c:h val="0.55298629337999416"/>
        </c:manualLayout>
      </c:layout>
      <c:txPr>
        <a:bodyPr/>
        <a:lstStyle/>
        <a:p>
          <a:pPr>
            <a:defRPr sz="1500" baseline="0"/>
          </a:pPr>
          <a:endParaRPr lang="ru-RU"/>
        </a:p>
      </c:txPr>
    </c:legend>
    <c:plotVisOnly val="1"/>
    <c:dispBlanksAs val="zero"/>
  </c:chart>
  <c:externalData r:id="rId2">
    <c:autoUpdate val="1"/>
  </c:externalData>
  <c:userShapes r:id="rId3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26B0376-4351-4CEC-9CF8-4166AD8D200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F2D32B4-E6BE-4DEF-B5A0-37BD7EE0DA23}">
      <dgm:prSet/>
      <dgm:spPr>
        <a:solidFill>
          <a:schemeClr val="bg1"/>
        </a:solidFill>
      </dgm:spPr>
      <dgm:t>
        <a:bodyPr/>
        <a:lstStyle/>
        <a:p>
          <a:pPr algn="ctr" rtl="0"/>
          <a:r>
            <a:rPr lang="ru-RU" dirty="0" smtClean="0">
              <a:solidFill>
                <a:schemeClr val="tx1"/>
              </a:solidFill>
            </a:rPr>
            <a:t>Павловское сельское поселение Павловского района</a:t>
          </a:r>
          <a:endParaRPr lang="ru-RU" dirty="0"/>
        </a:p>
      </dgm:t>
    </dgm:pt>
    <dgm:pt modelId="{C6CB1EAF-4483-475A-8818-C8999B16E439}" type="parTrans" cxnId="{FFDD72BE-D943-4BE0-B71C-58C529D6C767}">
      <dgm:prSet/>
      <dgm:spPr/>
      <dgm:t>
        <a:bodyPr/>
        <a:lstStyle/>
        <a:p>
          <a:endParaRPr lang="ru-RU"/>
        </a:p>
      </dgm:t>
    </dgm:pt>
    <dgm:pt modelId="{44E5159C-B2C5-438B-8989-2244F6F460B8}" type="sibTrans" cxnId="{FFDD72BE-D943-4BE0-B71C-58C529D6C767}">
      <dgm:prSet/>
      <dgm:spPr/>
      <dgm:t>
        <a:bodyPr/>
        <a:lstStyle/>
        <a:p>
          <a:endParaRPr lang="ru-RU"/>
        </a:p>
      </dgm:t>
    </dgm:pt>
    <dgm:pt modelId="{4CC84CE9-595C-4672-B059-A59AA977BB2A}" type="pres">
      <dgm:prSet presAssocID="{726B0376-4351-4CEC-9CF8-4166AD8D200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891307B-7D30-477E-9D21-1F3636D4B20B}" type="pres">
      <dgm:prSet presAssocID="{0F2D32B4-E6BE-4DEF-B5A0-37BD7EE0DA23}" presName="parentText" presStyleLbl="node1" presStyleIdx="0" presStyleCnt="1" custLinFactNeighborY="-88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9DB59B9-9AA1-4D94-BE44-189117AFF0C0}" type="presOf" srcId="{726B0376-4351-4CEC-9CF8-4166AD8D2000}" destId="{4CC84CE9-595C-4672-B059-A59AA977BB2A}" srcOrd="0" destOrd="0" presId="urn:microsoft.com/office/officeart/2005/8/layout/vList2"/>
    <dgm:cxn modelId="{BCA59B36-3484-497C-A7F6-7743AF64A4E7}" type="presOf" srcId="{0F2D32B4-E6BE-4DEF-B5A0-37BD7EE0DA23}" destId="{D891307B-7D30-477E-9D21-1F3636D4B20B}" srcOrd="0" destOrd="0" presId="urn:microsoft.com/office/officeart/2005/8/layout/vList2"/>
    <dgm:cxn modelId="{FFDD72BE-D943-4BE0-B71C-58C529D6C767}" srcId="{726B0376-4351-4CEC-9CF8-4166AD8D2000}" destId="{0F2D32B4-E6BE-4DEF-B5A0-37BD7EE0DA23}" srcOrd="0" destOrd="0" parTransId="{C6CB1EAF-4483-475A-8818-C8999B16E439}" sibTransId="{44E5159C-B2C5-438B-8989-2244F6F460B8}"/>
    <dgm:cxn modelId="{E33EEDB7-CF10-4B05-B01E-CE7A412FEEE7}" type="presParOf" srcId="{4CC84CE9-595C-4672-B059-A59AA977BB2A}" destId="{D891307B-7D30-477E-9D21-1F3636D4B20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D4D4332-B346-49E5-9557-0488DB99AF69}" type="doc">
      <dgm:prSet loTypeId="urn:microsoft.com/office/officeart/2005/8/layout/vList2" loCatId="list" qsTypeId="urn:microsoft.com/office/officeart/2005/8/quickstyle/3d2#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5E9FB51-6847-4203-889E-E41CBDAD369B}">
      <dgm:prSet/>
      <dgm:spPr>
        <a:solidFill>
          <a:srgbClr val="990000"/>
        </a:solidFill>
      </dgm:spPr>
      <dgm:t>
        <a:bodyPr/>
        <a:lstStyle/>
        <a:p>
          <a:pPr algn="ctr" rtl="0"/>
          <a:r>
            <a:rPr lang="ru-RU" dirty="0" smtClean="0"/>
            <a:t>Межбюджетных трансферты в сумме </a:t>
          </a:r>
          <a:r>
            <a:rPr lang="en-US" dirty="0" smtClean="0"/>
            <a:t>54</a:t>
          </a:r>
          <a:r>
            <a:rPr lang="ru-RU" dirty="0" smtClean="0"/>
            <a:t>5 тыс.рублей, предоставленные из бюджета Павловского  сельского поселения в бюджет муниципального образования Павловский район в 2017</a:t>
          </a:r>
          <a:r>
            <a:rPr lang="en-US" dirty="0" smtClean="0"/>
            <a:t> </a:t>
          </a:r>
          <a:r>
            <a:rPr lang="ru-RU" dirty="0" smtClean="0"/>
            <a:t>году:</a:t>
          </a:r>
          <a:endParaRPr lang="ru-RU" dirty="0"/>
        </a:p>
      </dgm:t>
    </dgm:pt>
    <dgm:pt modelId="{236CE156-B348-4CD0-9273-D8BB1F9C4446}" type="parTrans" cxnId="{8F06EA67-6829-469C-A7EB-D7778BC0A02D}">
      <dgm:prSet/>
      <dgm:spPr/>
      <dgm:t>
        <a:bodyPr/>
        <a:lstStyle/>
        <a:p>
          <a:endParaRPr lang="ru-RU"/>
        </a:p>
      </dgm:t>
    </dgm:pt>
    <dgm:pt modelId="{55571E93-D5CD-421E-8D31-4B50616158B6}" type="sibTrans" cxnId="{8F06EA67-6829-469C-A7EB-D7778BC0A02D}">
      <dgm:prSet/>
      <dgm:spPr/>
      <dgm:t>
        <a:bodyPr/>
        <a:lstStyle/>
        <a:p>
          <a:endParaRPr lang="ru-RU"/>
        </a:p>
      </dgm:t>
    </dgm:pt>
    <dgm:pt modelId="{867BD4DF-C6A1-434E-B2B0-8794DFCB5036}" type="pres">
      <dgm:prSet presAssocID="{8D4D4332-B346-49E5-9557-0488DB99AF6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624EDEE-04E8-48B4-895C-F8AF05328EA5}" type="pres">
      <dgm:prSet presAssocID="{15E9FB51-6847-4203-889E-E41CBDAD369B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791C00D-FD39-45A5-A7CF-E70F23E8C996}" type="presOf" srcId="{8D4D4332-B346-49E5-9557-0488DB99AF69}" destId="{867BD4DF-C6A1-434E-B2B0-8794DFCB5036}" srcOrd="0" destOrd="0" presId="urn:microsoft.com/office/officeart/2005/8/layout/vList2"/>
    <dgm:cxn modelId="{CCB928B2-711C-44F0-8FE4-750E030F8060}" type="presOf" srcId="{15E9FB51-6847-4203-889E-E41CBDAD369B}" destId="{D624EDEE-04E8-48B4-895C-F8AF05328EA5}" srcOrd="0" destOrd="0" presId="urn:microsoft.com/office/officeart/2005/8/layout/vList2"/>
    <dgm:cxn modelId="{8F06EA67-6829-469C-A7EB-D7778BC0A02D}" srcId="{8D4D4332-B346-49E5-9557-0488DB99AF69}" destId="{15E9FB51-6847-4203-889E-E41CBDAD369B}" srcOrd="0" destOrd="0" parTransId="{236CE156-B348-4CD0-9273-D8BB1F9C4446}" sibTransId="{55571E93-D5CD-421E-8D31-4B50616158B6}"/>
    <dgm:cxn modelId="{850BFFA4-FE1E-4424-B1EA-5F378FF0FA12}" type="presParOf" srcId="{867BD4DF-C6A1-434E-B2B0-8794DFCB5036}" destId="{D624EDEE-04E8-48B4-895C-F8AF05328EA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03825BE-0025-4DA7-86F0-D2C7BE6610AD}" type="doc">
      <dgm:prSet loTypeId="urn:microsoft.com/office/officeart/2005/8/layout/vList2" loCatId="list" qsTypeId="urn:microsoft.com/office/officeart/2005/8/quickstyle/3d3" qsCatId="3D" csTypeId="urn:microsoft.com/office/officeart/2005/8/colors/accent6_4" csCatId="accent6" phldr="1"/>
      <dgm:spPr/>
      <dgm:t>
        <a:bodyPr/>
        <a:lstStyle/>
        <a:p>
          <a:endParaRPr lang="ru-RU"/>
        </a:p>
      </dgm:t>
    </dgm:pt>
    <dgm:pt modelId="{8671309F-3B06-4A96-A29F-A87DE3C37897}">
      <dgm:prSet phldrT="[Текст]" custT="1"/>
      <dgm:spPr>
        <a:solidFill>
          <a:srgbClr val="CC3300"/>
        </a:solidFill>
      </dgm:spPr>
      <dgm:t>
        <a:bodyPr/>
        <a:lstStyle/>
        <a:p>
          <a:r>
            <a:rPr lang="ru-RU" sz="2400" baseline="0" dirty="0" smtClean="0"/>
            <a:t>На осуществление полномочий по установлению и регулированию порядка размещения заказов на поставки товаров, выполнение работ, оказание услуг для муниципальных нужд 233 тыс.рублей </a:t>
          </a:r>
          <a:endParaRPr lang="ru-RU" sz="2400" dirty="0"/>
        </a:p>
      </dgm:t>
    </dgm:pt>
    <dgm:pt modelId="{661D8405-B5A2-479B-B526-5A3F15FB1FF5}" type="parTrans" cxnId="{B5A702DA-32CD-4B25-BF9C-147AF8FA499B}">
      <dgm:prSet/>
      <dgm:spPr/>
      <dgm:t>
        <a:bodyPr/>
        <a:lstStyle/>
        <a:p>
          <a:endParaRPr lang="ru-RU"/>
        </a:p>
      </dgm:t>
    </dgm:pt>
    <dgm:pt modelId="{DA28F6D9-900E-4BA1-9F4C-74349E8138A6}" type="sibTrans" cxnId="{B5A702DA-32CD-4B25-BF9C-147AF8FA499B}">
      <dgm:prSet/>
      <dgm:spPr/>
      <dgm:t>
        <a:bodyPr/>
        <a:lstStyle/>
        <a:p>
          <a:endParaRPr lang="ru-RU"/>
        </a:p>
      </dgm:t>
    </dgm:pt>
    <dgm:pt modelId="{1C239BA3-74F1-4C91-A5F3-3378D9325C8D}">
      <dgm:prSet phldrT="[Текст]" custT="1"/>
      <dgm:spPr>
        <a:solidFill>
          <a:srgbClr val="00B050"/>
        </a:solidFill>
      </dgm:spPr>
      <dgm:t>
        <a:bodyPr/>
        <a:lstStyle/>
        <a:p>
          <a:pPr algn="just"/>
          <a:r>
            <a:rPr lang="ru-RU" sz="2400" baseline="0" dirty="0" smtClean="0"/>
            <a:t>Н</a:t>
          </a:r>
          <a:r>
            <a:rPr lang="ru-RU" sz="2400" dirty="0" smtClean="0"/>
            <a:t>а реализацию полномочий по внешнему муниципальному финансовому контролю 312 тыс.рублей </a:t>
          </a:r>
          <a:endParaRPr lang="ru-RU" sz="2400" dirty="0"/>
        </a:p>
      </dgm:t>
    </dgm:pt>
    <dgm:pt modelId="{8073BF13-7723-43BC-92EC-14718B95E1EE}" type="parTrans" cxnId="{1ACAFAFD-5257-4962-8513-E1222FE3995F}">
      <dgm:prSet/>
      <dgm:spPr/>
      <dgm:t>
        <a:bodyPr/>
        <a:lstStyle/>
        <a:p>
          <a:endParaRPr lang="ru-RU"/>
        </a:p>
      </dgm:t>
    </dgm:pt>
    <dgm:pt modelId="{4A9412EA-3FEC-451E-B9AE-CFEBF3D888DE}" type="sibTrans" cxnId="{1ACAFAFD-5257-4962-8513-E1222FE3995F}">
      <dgm:prSet/>
      <dgm:spPr/>
      <dgm:t>
        <a:bodyPr/>
        <a:lstStyle/>
        <a:p>
          <a:endParaRPr lang="ru-RU"/>
        </a:p>
      </dgm:t>
    </dgm:pt>
    <dgm:pt modelId="{20FC041C-CDAA-4C4E-B77B-02CAB7CD3328}" type="pres">
      <dgm:prSet presAssocID="{703825BE-0025-4DA7-86F0-D2C7BE6610A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B9FAD03-38CE-4347-9557-C44BC5575C03}" type="pres">
      <dgm:prSet presAssocID="{8671309F-3B06-4A96-A29F-A87DE3C37897}" presName="parentText" presStyleLbl="node1" presStyleIdx="0" presStyleCnt="2" custScaleY="104996" custLinFactY="100000" custLinFactNeighborY="11527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B58C58-36D5-46FF-AFB5-F3A3B58A085E}" type="pres">
      <dgm:prSet presAssocID="{DA28F6D9-900E-4BA1-9F4C-74349E8138A6}" presName="spacer" presStyleCnt="0"/>
      <dgm:spPr/>
      <dgm:t>
        <a:bodyPr/>
        <a:lstStyle/>
        <a:p>
          <a:endParaRPr lang="ru-RU"/>
        </a:p>
      </dgm:t>
    </dgm:pt>
    <dgm:pt modelId="{30C47C97-65A5-4917-AD45-73F112F18A25}" type="pres">
      <dgm:prSet presAssocID="{1C239BA3-74F1-4C91-A5F3-3378D9325C8D}" presName="parentText" presStyleLbl="node1" presStyleIdx="1" presStyleCnt="2" custScaleY="74452" custLinFactY="-200000" custLinFactNeighborY="-21487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D973068-9DF6-41E3-A06E-3CDC44E266B3}" type="presOf" srcId="{703825BE-0025-4DA7-86F0-D2C7BE6610AD}" destId="{20FC041C-CDAA-4C4E-B77B-02CAB7CD3328}" srcOrd="0" destOrd="0" presId="urn:microsoft.com/office/officeart/2005/8/layout/vList2"/>
    <dgm:cxn modelId="{1ACAFAFD-5257-4962-8513-E1222FE3995F}" srcId="{703825BE-0025-4DA7-86F0-D2C7BE6610AD}" destId="{1C239BA3-74F1-4C91-A5F3-3378D9325C8D}" srcOrd="1" destOrd="0" parTransId="{8073BF13-7723-43BC-92EC-14718B95E1EE}" sibTransId="{4A9412EA-3FEC-451E-B9AE-CFEBF3D888DE}"/>
    <dgm:cxn modelId="{4B2D663A-4893-4F2D-917F-751ADFFCF93B}" type="presOf" srcId="{8671309F-3B06-4A96-A29F-A87DE3C37897}" destId="{DB9FAD03-38CE-4347-9557-C44BC5575C03}" srcOrd="0" destOrd="0" presId="urn:microsoft.com/office/officeart/2005/8/layout/vList2"/>
    <dgm:cxn modelId="{FE9A6023-A1FF-43C0-BA6B-BD8BE41ABE86}" type="presOf" srcId="{1C239BA3-74F1-4C91-A5F3-3378D9325C8D}" destId="{30C47C97-65A5-4917-AD45-73F112F18A25}" srcOrd="0" destOrd="0" presId="urn:microsoft.com/office/officeart/2005/8/layout/vList2"/>
    <dgm:cxn modelId="{B5A702DA-32CD-4B25-BF9C-147AF8FA499B}" srcId="{703825BE-0025-4DA7-86F0-D2C7BE6610AD}" destId="{8671309F-3B06-4A96-A29F-A87DE3C37897}" srcOrd="0" destOrd="0" parTransId="{661D8405-B5A2-479B-B526-5A3F15FB1FF5}" sibTransId="{DA28F6D9-900E-4BA1-9F4C-74349E8138A6}"/>
    <dgm:cxn modelId="{40390AE8-E97A-4133-9447-5C9F550BFB9A}" type="presParOf" srcId="{20FC041C-CDAA-4C4E-B77B-02CAB7CD3328}" destId="{DB9FAD03-38CE-4347-9557-C44BC5575C03}" srcOrd="0" destOrd="0" presId="urn:microsoft.com/office/officeart/2005/8/layout/vList2"/>
    <dgm:cxn modelId="{BEBBE056-CAE4-4413-A895-A32AE6F6F929}" type="presParOf" srcId="{20FC041C-CDAA-4C4E-B77B-02CAB7CD3328}" destId="{25B58C58-36D5-46FF-AFB5-F3A3B58A085E}" srcOrd="1" destOrd="0" presId="urn:microsoft.com/office/officeart/2005/8/layout/vList2"/>
    <dgm:cxn modelId="{D555E96D-71E9-406B-82B4-12FCF62DFB24}" type="presParOf" srcId="{20FC041C-CDAA-4C4E-B77B-02CAB7CD3328}" destId="{30C47C97-65A5-4917-AD45-73F112F18A25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0FC507F-28C6-4528-A9C0-1E05CF1B4B36}" type="doc">
      <dgm:prSet loTypeId="urn:microsoft.com/office/officeart/2005/8/layout/vList2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C564793-4D04-4A61-9120-A31B16CCABDF}">
      <dgm:prSet custT="1"/>
      <dgm:spPr>
        <a:solidFill>
          <a:srgbClr val="0070C0"/>
        </a:solidFill>
      </dgm:spPr>
      <dgm:t>
        <a:bodyPr/>
        <a:lstStyle/>
        <a:p>
          <a:pPr algn="ctr" rtl="0"/>
          <a:r>
            <a:rPr lang="ru-RU" sz="2400" b="1" i="0" baseline="0" dirty="0" smtClean="0">
              <a:solidFill>
                <a:schemeClr val="bg1"/>
              </a:solidFill>
            </a:rPr>
            <a:t>Реализация государственных программ в 2017 году</a:t>
          </a:r>
          <a:endParaRPr lang="ru-RU" sz="2400" b="1" i="0" baseline="0" dirty="0">
            <a:solidFill>
              <a:schemeClr val="bg1"/>
            </a:solidFill>
          </a:endParaRPr>
        </a:p>
      </dgm:t>
    </dgm:pt>
    <dgm:pt modelId="{E02B69E3-832F-4F97-AAD7-C368998057F7}" type="parTrans" cxnId="{3D616AD9-B1D8-43F3-B84F-310DC82E7960}">
      <dgm:prSet/>
      <dgm:spPr/>
      <dgm:t>
        <a:bodyPr/>
        <a:lstStyle/>
        <a:p>
          <a:endParaRPr lang="ru-RU"/>
        </a:p>
      </dgm:t>
    </dgm:pt>
    <dgm:pt modelId="{CDF4CF9E-E226-4F05-B638-AD423FFFA435}" type="sibTrans" cxnId="{3D616AD9-B1D8-43F3-B84F-310DC82E7960}">
      <dgm:prSet/>
      <dgm:spPr/>
      <dgm:t>
        <a:bodyPr/>
        <a:lstStyle/>
        <a:p>
          <a:endParaRPr lang="ru-RU"/>
        </a:p>
      </dgm:t>
    </dgm:pt>
    <dgm:pt modelId="{A4E75D65-29A9-4154-BEF2-D4358253FE42}" type="pres">
      <dgm:prSet presAssocID="{80FC507F-28C6-4528-A9C0-1E05CF1B4B3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9862EBD-4370-4426-81C2-1D7D7757EF76}" type="pres">
      <dgm:prSet presAssocID="{3C564793-4D04-4A61-9120-A31B16CCABD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D616AD9-B1D8-43F3-B84F-310DC82E7960}" srcId="{80FC507F-28C6-4528-A9C0-1E05CF1B4B36}" destId="{3C564793-4D04-4A61-9120-A31B16CCABDF}" srcOrd="0" destOrd="0" parTransId="{E02B69E3-832F-4F97-AAD7-C368998057F7}" sibTransId="{CDF4CF9E-E226-4F05-B638-AD423FFFA435}"/>
    <dgm:cxn modelId="{EC78116C-AD57-4A3D-9158-68173697E618}" type="presOf" srcId="{80FC507F-28C6-4528-A9C0-1E05CF1B4B36}" destId="{A4E75D65-29A9-4154-BEF2-D4358253FE42}" srcOrd="0" destOrd="0" presId="urn:microsoft.com/office/officeart/2005/8/layout/vList2"/>
    <dgm:cxn modelId="{8866350B-6789-446A-ACC7-96340B9CBF6E}" type="presOf" srcId="{3C564793-4D04-4A61-9120-A31B16CCABDF}" destId="{79862EBD-4370-4426-81C2-1D7D7757EF76}" srcOrd="0" destOrd="0" presId="urn:microsoft.com/office/officeart/2005/8/layout/vList2"/>
    <dgm:cxn modelId="{A333F151-0623-4A4B-907B-34754C162407}" type="presParOf" srcId="{A4E75D65-29A9-4154-BEF2-D4358253FE42}" destId="{79862EBD-4370-4426-81C2-1D7D7757EF7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26B0376-4351-4CEC-9CF8-4166AD8D200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F2D32B4-E6BE-4DEF-B5A0-37BD7EE0DA23}">
      <dgm:prSet/>
      <dgm:spPr>
        <a:solidFill>
          <a:schemeClr val="bg1"/>
        </a:solidFill>
      </dgm:spPr>
      <dgm:t>
        <a:bodyPr/>
        <a:lstStyle/>
        <a:p>
          <a:pPr algn="ctr" rtl="0"/>
          <a:r>
            <a:rPr lang="ru-RU" dirty="0" smtClean="0">
              <a:solidFill>
                <a:schemeClr val="tx1"/>
              </a:solidFill>
            </a:rPr>
            <a:t>Павловское сельское поселение Павловского района</a:t>
          </a:r>
          <a:endParaRPr lang="ru-RU" dirty="0"/>
        </a:p>
      </dgm:t>
    </dgm:pt>
    <dgm:pt modelId="{C6CB1EAF-4483-475A-8818-C8999B16E439}" type="parTrans" cxnId="{FFDD72BE-D943-4BE0-B71C-58C529D6C767}">
      <dgm:prSet/>
      <dgm:spPr/>
      <dgm:t>
        <a:bodyPr/>
        <a:lstStyle/>
        <a:p>
          <a:endParaRPr lang="ru-RU"/>
        </a:p>
      </dgm:t>
    </dgm:pt>
    <dgm:pt modelId="{44E5159C-B2C5-438B-8989-2244F6F460B8}" type="sibTrans" cxnId="{FFDD72BE-D943-4BE0-B71C-58C529D6C767}">
      <dgm:prSet/>
      <dgm:spPr/>
      <dgm:t>
        <a:bodyPr/>
        <a:lstStyle/>
        <a:p>
          <a:endParaRPr lang="ru-RU"/>
        </a:p>
      </dgm:t>
    </dgm:pt>
    <dgm:pt modelId="{4CC84CE9-595C-4672-B059-A59AA977BB2A}" type="pres">
      <dgm:prSet presAssocID="{726B0376-4351-4CEC-9CF8-4166AD8D200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891307B-7D30-477E-9D21-1F3636D4B20B}" type="pres">
      <dgm:prSet presAssocID="{0F2D32B4-E6BE-4DEF-B5A0-37BD7EE0DA23}" presName="parentText" presStyleLbl="node1" presStyleIdx="0" presStyleCnt="1" custLinFactNeighborY="-88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72FA721-A90B-450A-AA4E-D8D87D6AC10F}" type="presOf" srcId="{726B0376-4351-4CEC-9CF8-4166AD8D2000}" destId="{4CC84CE9-595C-4672-B059-A59AA977BB2A}" srcOrd="0" destOrd="0" presId="urn:microsoft.com/office/officeart/2005/8/layout/vList2"/>
    <dgm:cxn modelId="{73936BD8-B2F7-466F-B5B9-E92E79FDF74A}" type="presOf" srcId="{0F2D32B4-E6BE-4DEF-B5A0-37BD7EE0DA23}" destId="{D891307B-7D30-477E-9D21-1F3636D4B20B}" srcOrd="0" destOrd="0" presId="urn:microsoft.com/office/officeart/2005/8/layout/vList2"/>
    <dgm:cxn modelId="{FFDD72BE-D943-4BE0-B71C-58C529D6C767}" srcId="{726B0376-4351-4CEC-9CF8-4166AD8D2000}" destId="{0F2D32B4-E6BE-4DEF-B5A0-37BD7EE0DA23}" srcOrd="0" destOrd="0" parTransId="{C6CB1EAF-4483-475A-8818-C8999B16E439}" sibTransId="{44E5159C-B2C5-438B-8989-2244F6F460B8}"/>
    <dgm:cxn modelId="{B6E9A2B3-0D1F-429B-851F-80FA1591A4F1}" type="presParOf" srcId="{4CC84CE9-595C-4672-B059-A59AA977BB2A}" destId="{D891307B-7D30-477E-9D21-1F3636D4B20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891307B-7D30-477E-9D21-1F3636D4B20B}">
      <dsp:nvSpPr>
        <dsp:cNvPr id="0" name=""/>
        <dsp:cNvSpPr/>
      </dsp:nvSpPr>
      <dsp:spPr>
        <a:xfrm>
          <a:off x="0" y="8926"/>
          <a:ext cx="5000661" cy="1526850"/>
        </a:xfrm>
        <a:prstGeom prst="roundRect">
          <a:avLst/>
        </a:prstGeom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>
              <a:solidFill>
                <a:schemeClr val="tx1"/>
              </a:solidFill>
            </a:rPr>
            <a:t>Павловское сельское поселение Павловского района</a:t>
          </a:r>
          <a:endParaRPr lang="ru-RU" sz="2900" kern="1200" dirty="0"/>
        </a:p>
      </dsp:txBody>
      <dsp:txXfrm>
        <a:off x="0" y="8926"/>
        <a:ext cx="5000661" cy="152685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624EDEE-04E8-48B4-895C-F8AF05328EA5}">
      <dsp:nvSpPr>
        <dsp:cNvPr id="0" name=""/>
        <dsp:cNvSpPr/>
      </dsp:nvSpPr>
      <dsp:spPr>
        <a:xfrm>
          <a:off x="0" y="25446"/>
          <a:ext cx="9588535" cy="1628639"/>
        </a:xfrm>
        <a:prstGeom prst="roundRect">
          <a:avLst/>
        </a:prstGeom>
        <a:solidFill>
          <a:srgbClr val="99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Межбюджетных трансферты в сумме </a:t>
          </a:r>
          <a:r>
            <a:rPr lang="en-US" sz="2400" kern="1200" dirty="0" smtClean="0"/>
            <a:t>54</a:t>
          </a:r>
          <a:r>
            <a:rPr lang="ru-RU" sz="2400" kern="1200" dirty="0" smtClean="0"/>
            <a:t>5 тыс.рублей, предоставленные из бюджета Павловского  сельского поселения в бюджет муниципального образования Павловский район в 2017</a:t>
          </a:r>
          <a:r>
            <a:rPr lang="en-US" sz="2400" kern="1200" dirty="0" smtClean="0"/>
            <a:t> </a:t>
          </a:r>
          <a:r>
            <a:rPr lang="ru-RU" sz="2400" kern="1200" dirty="0" smtClean="0"/>
            <a:t>году:</a:t>
          </a:r>
          <a:endParaRPr lang="ru-RU" sz="2400" kern="1200" dirty="0"/>
        </a:p>
      </dsp:txBody>
      <dsp:txXfrm>
        <a:off x="0" y="25446"/>
        <a:ext cx="9588535" cy="162863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B9FAD03-38CE-4347-9557-C44BC5575C03}">
      <dsp:nvSpPr>
        <dsp:cNvPr id="0" name=""/>
        <dsp:cNvSpPr/>
      </dsp:nvSpPr>
      <dsp:spPr>
        <a:xfrm>
          <a:off x="0" y="1386396"/>
          <a:ext cx="9461500" cy="1685437"/>
        </a:xfrm>
        <a:prstGeom prst="roundRect">
          <a:avLst/>
        </a:prstGeom>
        <a:solidFill>
          <a:srgbClr val="CC3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baseline="0" dirty="0" smtClean="0"/>
            <a:t>На осуществление полномочий по установлению и регулированию порядка размещения заказов на поставки товаров, выполнение работ, оказание услуг для муниципальных нужд 233 тыс.рублей </a:t>
          </a:r>
          <a:endParaRPr lang="ru-RU" sz="2400" kern="1200" dirty="0"/>
        </a:p>
      </dsp:txBody>
      <dsp:txXfrm>
        <a:off x="0" y="1386396"/>
        <a:ext cx="9461500" cy="1685437"/>
      </dsp:txXfrm>
    </dsp:sp>
    <dsp:sp modelId="{30C47C97-65A5-4917-AD45-73F112F18A25}">
      <dsp:nvSpPr>
        <dsp:cNvPr id="0" name=""/>
        <dsp:cNvSpPr/>
      </dsp:nvSpPr>
      <dsp:spPr>
        <a:xfrm>
          <a:off x="0" y="0"/>
          <a:ext cx="9461500" cy="1195133"/>
        </a:xfrm>
        <a:prstGeom prst="roundRect">
          <a:avLst/>
        </a:prstGeom>
        <a:solidFill>
          <a:srgbClr val="00B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baseline="0" dirty="0" smtClean="0"/>
            <a:t>Н</a:t>
          </a:r>
          <a:r>
            <a:rPr lang="ru-RU" sz="2400" kern="1200" dirty="0" smtClean="0"/>
            <a:t>а реализацию полномочий по внешнему муниципальному финансовому контролю 312 тыс.рублей </a:t>
          </a:r>
          <a:endParaRPr lang="ru-RU" sz="2400" kern="1200" dirty="0"/>
        </a:p>
      </dsp:txBody>
      <dsp:txXfrm>
        <a:off x="0" y="0"/>
        <a:ext cx="9461500" cy="1195133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9862EBD-4370-4426-81C2-1D7D7757EF76}">
      <dsp:nvSpPr>
        <dsp:cNvPr id="0" name=""/>
        <dsp:cNvSpPr/>
      </dsp:nvSpPr>
      <dsp:spPr>
        <a:xfrm>
          <a:off x="0" y="1509"/>
          <a:ext cx="9937749" cy="711360"/>
        </a:xfrm>
        <a:prstGeom prst="roundRect">
          <a:avLst/>
        </a:prstGeom>
        <a:solidFill>
          <a:srgbClr val="0070C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0" kern="1200" baseline="0" dirty="0" smtClean="0">
              <a:solidFill>
                <a:schemeClr val="bg1"/>
              </a:solidFill>
            </a:rPr>
            <a:t>Реализация государственных программ в 2017 году</a:t>
          </a:r>
          <a:endParaRPr lang="ru-RU" sz="2400" b="1" i="0" kern="1200" baseline="0" dirty="0">
            <a:solidFill>
              <a:schemeClr val="bg1"/>
            </a:solidFill>
          </a:endParaRPr>
        </a:p>
      </dsp:txBody>
      <dsp:txXfrm>
        <a:off x="0" y="1509"/>
        <a:ext cx="9937749" cy="71136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891307B-7D30-477E-9D21-1F3636D4B20B}">
      <dsp:nvSpPr>
        <dsp:cNvPr id="0" name=""/>
        <dsp:cNvSpPr/>
      </dsp:nvSpPr>
      <dsp:spPr>
        <a:xfrm>
          <a:off x="0" y="0"/>
          <a:ext cx="5000661" cy="1842749"/>
        </a:xfrm>
        <a:prstGeom prst="roundRect">
          <a:avLst/>
        </a:prstGeom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>
              <a:solidFill>
                <a:schemeClr val="tx1"/>
              </a:solidFill>
            </a:rPr>
            <a:t>Павловское сельское поселение Павловского района</a:t>
          </a:r>
          <a:endParaRPr lang="ru-RU" sz="3500" kern="1200" dirty="0"/>
        </a:p>
      </dsp:txBody>
      <dsp:txXfrm>
        <a:off x="0" y="0"/>
        <a:ext cx="5000661" cy="18427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0.21459</cdr:x>
      <cdr:y>0.40625</cdr:y>
    </cdr:from>
    <cdr:to>
      <cdr:x>0.3437</cdr:x>
      <cdr:y>0.44792</cdr:y>
    </cdr:to>
    <cdr:sp macro="" textlink="">
      <cdr:nvSpPr>
        <cdr:cNvPr id="3" name="Подзаголовок 2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2255816" y="2786058"/>
          <a:ext cx="1357259" cy="2857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>
          <a:noAutofit/>
        </a:bodyPr>
        <a:lstStyle xmlns:a="http://schemas.openxmlformats.org/drawingml/2006/main">
          <a:lvl1pPr marL="0" indent="0" algn="ctr" defTabSz="914400" rtl="0" eaLnBrk="1" latinLnBrk="0" hangingPunct="1">
            <a:spcBef>
              <a:spcPct val="20000"/>
            </a:spcBef>
            <a:buFont typeface="Arial" pitchFamily="34" charset="0"/>
            <a:buNone/>
            <a:defRPr sz="3200" kern="1200">
              <a:solidFill>
                <a:sysClr val="windowText" lastClr="000000">
                  <a:tint val="75000"/>
                </a:sysClr>
              </a:solidFill>
              <a:latin typeface="Calibri"/>
            </a:defRPr>
          </a:lvl1pPr>
          <a:lvl2pPr marL="457200" indent="0" algn="ctr" defTabSz="914400" rtl="0" eaLnBrk="1" latinLnBrk="0" hangingPunct="1">
            <a:spcBef>
              <a:spcPct val="20000"/>
            </a:spcBef>
            <a:buFont typeface="Arial" pitchFamily="34" charset="0"/>
            <a:buNone/>
            <a:defRPr sz="2800" kern="1200">
              <a:solidFill>
                <a:sysClr val="windowText" lastClr="000000">
                  <a:tint val="75000"/>
                </a:sysClr>
              </a:solidFill>
              <a:latin typeface="Calibri"/>
            </a:defRPr>
          </a:lvl2pPr>
          <a:lvl3pPr marL="914400" indent="0" algn="ctr" defTabSz="914400" rtl="0" eaLnBrk="1" latinLnBrk="0" hangingPunct="1">
            <a:spcBef>
              <a:spcPct val="20000"/>
            </a:spcBef>
            <a:buFont typeface="Arial" pitchFamily="34" charset="0"/>
            <a:buNone/>
            <a:defRPr sz="2400" kern="1200">
              <a:solidFill>
                <a:sysClr val="windowText" lastClr="000000">
                  <a:tint val="75000"/>
                </a:sysClr>
              </a:solidFill>
              <a:latin typeface="Calibri"/>
            </a:defRPr>
          </a:lvl3pPr>
          <a:lvl4pPr marL="1371600" indent="0" algn="ctr" defTabSz="914400" rtl="0" eaLnBrk="1" latinLnBrk="0" hangingPunct="1">
            <a:spcBef>
              <a:spcPct val="20000"/>
            </a:spcBef>
            <a:buFont typeface="Arial" pitchFamily="34" charset="0"/>
            <a:buNone/>
            <a:defRPr sz="2000" kern="1200">
              <a:solidFill>
                <a:sysClr val="windowText" lastClr="000000">
                  <a:tint val="75000"/>
                </a:sysClr>
              </a:solidFill>
              <a:latin typeface="Calibri"/>
            </a:defRPr>
          </a:lvl4pPr>
          <a:lvl5pPr marL="1828800" indent="0" algn="ctr" defTabSz="914400" rtl="0" eaLnBrk="1" latinLnBrk="0" hangingPunct="1">
            <a:spcBef>
              <a:spcPct val="20000"/>
            </a:spcBef>
            <a:buFont typeface="Arial" pitchFamily="34" charset="0"/>
            <a:buNone/>
            <a:defRPr sz="2000" kern="1200">
              <a:solidFill>
                <a:sysClr val="windowText" lastClr="000000">
                  <a:tint val="75000"/>
                </a:sysClr>
              </a:solidFill>
              <a:latin typeface="Calibri"/>
            </a:defRPr>
          </a:lvl5pPr>
          <a:lvl6pPr marL="2286000" indent="0" algn="ctr" defTabSz="914400" rtl="0" eaLnBrk="1" latinLnBrk="0" hangingPunct="1">
            <a:spcBef>
              <a:spcPct val="20000"/>
            </a:spcBef>
            <a:buFont typeface="Arial" pitchFamily="34" charset="0"/>
            <a:buNone/>
            <a:defRPr sz="2000" kern="1200">
              <a:solidFill>
                <a:sysClr val="windowText" lastClr="000000">
                  <a:tint val="75000"/>
                </a:sysClr>
              </a:solidFill>
              <a:latin typeface="Calibri"/>
            </a:defRPr>
          </a:lvl6pPr>
          <a:lvl7pPr marL="2743200" indent="0" algn="ctr" defTabSz="914400" rtl="0" eaLnBrk="1" latinLnBrk="0" hangingPunct="1">
            <a:spcBef>
              <a:spcPct val="20000"/>
            </a:spcBef>
            <a:buFont typeface="Arial" pitchFamily="34" charset="0"/>
            <a:buNone/>
            <a:defRPr sz="2000" kern="1200">
              <a:solidFill>
                <a:sysClr val="windowText" lastClr="000000">
                  <a:tint val="75000"/>
                </a:sysClr>
              </a:solidFill>
              <a:latin typeface="Calibri"/>
            </a:defRPr>
          </a:lvl7pPr>
          <a:lvl8pPr marL="3200400" indent="0" algn="ctr" defTabSz="914400" rtl="0" eaLnBrk="1" latinLnBrk="0" hangingPunct="1">
            <a:spcBef>
              <a:spcPct val="20000"/>
            </a:spcBef>
            <a:buFont typeface="Arial" pitchFamily="34" charset="0"/>
            <a:buNone/>
            <a:defRPr sz="2000" kern="1200">
              <a:solidFill>
                <a:sysClr val="windowText" lastClr="000000">
                  <a:tint val="75000"/>
                </a:sysClr>
              </a:solidFill>
              <a:latin typeface="Calibri"/>
            </a:defRPr>
          </a:lvl8pPr>
          <a:lvl9pPr marL="3657600" indent="0" algn="ctr" defTabSz="914400" rtl="0" eaLnBrk="1" latinLnBrk="0" hangingPunct="1">
            <a:spcBef>
              <a:spcPct val="20000"/>
            </a:spcBef>
            <a:buFont typeface="Arial" pitchFamily="34" charset="0"/>
            <a:buNone/>
            <a:defRPr sz="2000" kern="1200">
              <a:solidFill>
                <a:sysClr val="windowText" lastClr="000000">
                  <a:tint val="75000"/>
                </a:sysClr>
              </a:solidFill>
              <a:latin typeface="Calibri"/>
            </a:defRPr>
          </a:lvl9pPr>
        </a:lstStyle>
        <a:p xmlns:a="http://schemas.openxmlformats.org/drawingml/2006/main">
          <a:r>
            <a:rPr lang="ru-RU" sz="1300" dirty="0" smtClean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rPr>
            <a:t>В тыс. рублей</a:t>
          </a:r>
          <a:endParaRPr lang="ru-RU" sz="1300" dirty="0">
            <a:solidFill>
              <a:sysClr val="windowText" lastClr="000000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46100" y="744538"/>
            <a:ext cx="570547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6463"/>
            <a:ext cx="5438775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1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DBDE9DDE-FDC4-471B-921F-F45CDF7CEC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DE9DDE-FDC4-471B-921F-F45CDF7CEC17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DE9DDE-FDC4-471B-921F-F45CDF7CEC17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8988" y="2130425"/>
            <a:ext cx="893445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76388" y="3886200"/>
            <a:ext cx="735965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63DEA5-545C-4D17-BB1F-04678A1946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17464E-81BB-4460-9D8F-D4F273AAF2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621588" y="274638"/>
            <a:ext cx="2365375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25463" y="274638"/>
            <a:ext cx="6943725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8DD12A-2713-45FB-8394-914062DCC2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525463" y="274638"/>
            <a:ext cx="94615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574198-68AB-48C4-8FA6-EF7DA259AF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AC84D4-7CE2-468A-8BB7-5F65FF5533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0263" y="4406900"/>
            <a:ext cx="8936037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0263" y="2906713"/>
            <a:ext cx="8936037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87E8A2-DA95-4C27-9EA6-A4F7432D99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25463" y="1600200"/>
            <a:ext cx="46545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32413" y="1600200"/>
            <a:ext cx="46545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E5E252-FB12-459E-8124-3D54AB7654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25463" y="1535113"/>
            <a:ext cx="46450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5463" y="2174875"/>
            <a:ext cx="46450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0350" y="1535113"/>
            <a:ext cx="464661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0350" y="2174875"/>
            <a:ext cx="464661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3869AA-BFBF-4E3D-8473-BA236EA225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661C65-1810-45C1-9384-1688F5FA77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F07CF3-ADD3-407B-817F-E1EEED9029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5463" y="273050"/>
            <a:ext cx="34591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10038" y="273050"/>
            <a:ext cx="587692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25463" y="1435100"/>
            <a:ext cx="34591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CA2643-2087-4FC2-89D7-2EC8E4FA6A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0575" y="4800600"/>
            <a:ext cx="630713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60575" y="612775"/>
            <a:ext cx="630713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60575" y="5367338"/>
            <a:ext cx="630713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98DE2B-B605-49A1-B230-FF0B105EB5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25463" y="274638"/>
            <a:ext cx="9461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5463" y="1600200"/>
            <a:ext cx="94615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25463" y="6245225"/>
            <a:ext cx="245268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92513" y="6245225"/>
            <a:ext cx="3327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4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534275" y="6245225"/>
            <a:ext cx="245268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A411705A-6D25-4AE2-B4ED-DC34C1F8D0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4.jpeg"/><Relationship Id="rId7" Type="http://schemas.openxmlformats.org/officeDocument/2006/relationships/image" Target="../media/image27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8.jpeg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Безымянный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0201" y="-19167"/>
            <a:ext cx="10644299" cy="6948629"/>
          </a:xfrm>
          <a:prstGeom prst="rect">
            <a:avLst/>
          </a:prstGeom>
        </p:spPr>
      </p:pic>
      <p:sp>
        <p:nvSpPr>
          <p:cNvPr id="50198" name="Rectangle 22"/>
          <p:cNvSpPr>
            <a:spLocks/>
          </p:cNvSpPr>
          <p:nvPr/>
        </p:nvSpPr>
        <p:spPr bwMode="auto">
          <a:xfrm>
            <a:off x="503238" y="2133600"/>
            <a:ext cx="9567862" cy="4175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 anchor="ctr"/>
          <a:lstStyle/>
          <a:p>
            <a:pPr algn="ctr">
              <a:defRPr/>
            </a:pPr>
            <a:r>
              <a:rPr lang="ru-RU" sz="45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Отчёт </a:t>
            </a:r>
            <a:r>
              <a:rPr lang="ru-RU" sz="4500" b="1" dirty="0"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о </a:t>
            </a:r>
            <a:r>
              <a:rPr lang="ru-RU" sz="45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результатах деятельности главы поселения и деятельности администрации Павловского сельского поселения Павловского </a:t>
            </a:r>
            <a:r>
              <a:rPr lang="ru-RU" sz="4500" b="1" dirty="0"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района </a:t>
            </a:r>
            <a:r>
              <a:rPr lang="ru-RU" sz="45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за 2017 </a:t>
            </a:r>
            <a:r>
              <a:rPr lang="ru-RU" sz="4500" b="1" dirty="0"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год</a:t>
            </a:r>
            <a:endParaRPr lang="en-US" sz="4500" b="1" dirty="0">
              <a:effectLst>
                <a:outerShdw blurRad="38100" dist="38100" dir="2700000" algn="tl">
                  <a:srgbClr val="C0C0C0"/>
                </a:outerShdw>
              </a:effectLst>
              <a:cs typeface="+mn-cs"/>
            </a:endParaRPr>
          </a:p>
        </p:txBody>
      </p:sp>
      <p:pic>
        <p:nvPicPr>
          <p:cNvPr id="2053" name="Рисунок 17" descr="Рисунок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64050" y="188913"/>
            <a:ext cx="1622425" cy="201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>
          <a:xfrm>
            <a:off x="7875622" y="95230"/>
            <a:ext cx="2452688" cy="47625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Слайд № </a:t>
            </a:r>
            <a:fld id="{01F07CF3-ADD3-407B-817F-E1EEED902948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8042294" y="-24"/>
            <a:ext cx="2452688" cy="47625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Слайд № </a:t>
            </a:r>
            <a:fld id="{01F07CF3-ADD3-407B-817F-E1EEED902948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114" y="357166"/>
            <a:ext cx="10086975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85500" y="2643182"/>
            <a:ext cx="4470394" cy="2969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3" descr="D:\Мои Документы\Готовые_бюдж 2017\Отчет 2017 год\Отчет главы\Фото ТОС\День физкультурника_1.jpg"/>
          <p:cNvPicPr>
            <a:picLocks noChangeAspect="1" noChangeArrowheads="1"/>
          </p:cNvPicPr>
          <p:nvPr/>
        </p:nvPicPr>
        <p:blipFill>
          <a:blip r:embed="rId4" cstate="print"/>
          <a:srcRect r="-608"/>
          <a:stretch>
            <a:fillRect/>
          </a:stretch>
        </p:blipFill>
        <p:spPr bwMode="auto">
          <a:xfrm>
            <a:off x="5399088" y="3429000"/>
            <a:ext cx="5000660" cy="3286148"/>
          </a:xfrm>
          <a:prstGeom prst="rect">
            <a:avLst/>
          </a:prstGeom>
          <a:noFill/>
        </p:spPr>
      </p:pic>
      <p:pic>
        <p:nvPicPr>
          <p:cNvPr id="6" name="Picture 6" descr="D:\Мои Документы\Готовые_бюдж 2017\Отчет 2017 год\Отчет главы\Фото ТОС\тос 25,26.jpg"/>
          <p:cNvPicPr>
            <a:picLocks noChangeAspect="1" noChangeArrowheads="1"/>
          </p:cNvPicPr>
          <p:nvPr/>
        </p:nvPicPr>
        <p:blipFill>
          <a:blip r:embed="rId5" cstate="print"/>
          <a:srcRect l="1361" t="6123"/>
          <a:stretch>
            <a:fillRect/>
          </a:stretch>
        </p:blipFill>
        <p:spPr bwMode="auto">
          <a:xfrm>
            <a:off x="112676" y="3429000"/>
            <a:ext cx="5179218" cy="328614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8281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042294" y="-24"/>
            <a:ext cx="2452688" cy="47625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Слайд № </a:t>
            </a:r>
            <a:fld id="{65AC84D4-7CE2-468A-8BB7-5F65FF553302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913" y="714356"/>
            <a:ext cx="10134600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939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Рисунок1.jpg"/>
          <p:cNvPicPr>
            <a:picLocks noChangeAspect="1"/>
          </p:cNvPicPr>
          <p:nvPr/>
        </p:nvPicPr>
        <p:blipFill>
          <a:blip r:embed="rId2" cstate="print"/>
          <a:srcRect l="12500"/>
          <a:stretch>
            <a:fillRect/>
          </a:stretch>
        </p:blipFill>
        <p:spPr>
          <a:xfrm>
            <a:off x="7399352" y="4143379"/>
            <a:ext cx="3000396" cy="2557347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042294" y="-24"/>
            <a:ext cx="2452688" cy="47625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Слайд № </a:t>
            </a:r>
            <a:fld id="{01F07CF3-ADD3-407B-817F-E1EEED902948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52" y="214290"/>
            <a:ext cx="659130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07250" y="428604"/>
            <a:ext cx="3305175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 descr="D:\Мои Документы\Готовые_бюдж 2017\Отчет 2017 год\Отчет главы\фото Пономарева\общая папка\баскетбол Деменко_6.JPG"/>
          <p:cNvPicPr>
            <a:picLocks noChangeAspect="1" noChangeArrowheads="1"/>
          </p:cNvPicPr>
          <p:nvPr/>
        </p:nvPicPr>
        <p:blipFill>
          <a:blip r:embed="rId5" cstate="print"/>
          <a:srcRect r="33740"/>
          <a:stretch>
            <a:fillRect/>
          </a:stretch>
        </p:blipFill>
        <p:spPr bwMode="auto">
          <a:xfrm>
            <a:off x="112676" y="3349685"/>
            <a:ext cx="3357586" cy="3365463"/>
          </a:xfrm>
          <a:prstGeom prst="rect">
            <a:avLst/>
          </a:prstGeom>
          <a:noFill/>
        </p:spPr>
      </p:pic>
      <p:pic>
        <p:nvPicPr>
          <p:cNvPr id="1030" name="Picture 6" descr="D:\Мои Документы\Готовые_бюдж 2017\Отчет 2017 год\Отчет главы\фото Пономарева\общая папка\волейбол 6.05.17_3.jpg"/>
          <p:cNvPicPr>
            <a:picLocks noChangeAspect="1" noChangeArrowheads="1"/>
          </p:cNvPicPr>
          <p:nvPr/>
        </p:nvPicPr>
        <p:blipFill>
          <a:blip r:embed="rId6" cstate="print">
            <a:lum bright="10000" contrast="10000"/>
          </a:blip>
          <a:srcRect r="17656"/>
          <a:stretch>
            <a:fillRect/>
          </a:stretch>
        </p:blipFill>
        <p:spPr bwMode="auto">
          <a:xfrm>
            <a:off x="3541700" y="3357562"/>
            <a:ext cx="3786214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Исполнение дорожного фонда Павловского сельского поселения в 2017 году 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266774097"/>
              </p:ext>
            </p:extLst>
          </p:nvPr>
        </p:nvGraphicFramePr>
        <p:xfrm>
          <a:off x="326990" y="1928802"/>
          <a:ext cx="9858409" cy="3714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956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6663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961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605002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</a:rPr>
                        <a:t>Уточненные бюджетные назначения, тыс.рублей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</a:rPr>
                        <a:t>Исполнение за </a:t>
                      </a:r>
                      <a:r>
                        <a:rPr lang="ru-RU" sz="24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</a:rPr>
                        <a:t>2017 </a:t>
                      </a:r>
                      <a:r>
                        <a:rPr lang="ru-RU" sz="24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</a:rPr>
                        <a:t>год, тыс.рублей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9642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</a:rPr>
                        <a:t>Дорожный фонд Павловского сельского поселения</a:t>
                      </a:r>
                    </a:p>
                  </a:txBody>
                  <a:tcPr marL="9525" marR="9525" marT="9525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2400" b="0" i="0" u="none" strike="noStrike" kern="1200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+mn-cs"/>
                        </a:rPr>
                        <a:t>17 645,0</a:t>
                      </a:r>
                    </a:p>
                  </a:txBody>
                  <a:tcPr marL="9525" marR="9525" marT="9525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2400" b="0" i="0" u="none" strike="noStrike" kern="1200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+mn-cs"/>
                        </a:rPr>
                        <a:t> 16 374,7,0</a:t>
                      </a:r>
                    </a:p>
                  </a:txBody>
                  <a:tcPr marL="9525" marR="9525" marT="9525" marB="0" anchor="b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00132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</a:rPr>
                        <a:t>из них, доходы </a:t>
                      </a:r>
                      <a:r>
                        <a:rPr lang="ru-RU" sz="24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</a:rPr>
                        <a:t>от акцизов на нефтепродукты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2400" b="0" i="0" u="none" strike="noStrike" kern="1200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+mn-cs"/>
                        </a:rPr>
                        <a:t>9 967,6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2400" b="0" i="0" u="none" strike="noStrike" kern="1200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+mn-cs"/>
                        </a:rPr>
                        <a:t>10 042,6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042294" y="-24"/>
            <a:ext cx="2452688" cy="47625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Слайд № </a:t>
            </a:r>
            <a:fld id="{65AC84D4-7CE2-468A-8BB7-5F65FF553302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042294" y="-24"/>
            <a:ext cx="2452688" cy="47625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Слайд № </a:t>
            </a:r>
            <a:fld id="{65AC84D4-7CE2-468A-8BB7-5F65FF553302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  <p:pic>
        <p:nvPicPr>
          <p:cNvPr id="3074" name="Picture 2" descr="D:\Мои Документы\Готовые_бюдж 2017\Отчет 2017 год\Отчет главы\фото Бухтояров\ЗНАЧИМЫЕ МЕРОПРИЯТИЯ 2017\Грейдирование с подсыпкой гпс ул. Рабочая.jpg"/>
          <p:cNvPicPr>
            <a:picLocks noChangeAspect="1" noChangeArrowheads="1"/>
          </p:cNvPicPr>
          <p:nvPr/>
        </p:nvPicPr>
        <p:blipFill>
          <a:blip r:embed="rId2" cstate="print"/>
          <a:srcRect l="18117"/>
          <a:stretch>
            <a:fillRect/>
          </a:stretch>
        </p:blipFill>
        <p:spPr bwMode="auto">
          <a:xfrm>
            <a:off x="184114" y="857232"/>
            <a:ext cx="3551752" cy="2643206"/>
          </a:xfrm>
          <a:prstGeom prst="rect">
            <a:avLst/>
          </a:prstGeom>
          <a:noFill/>
        </p:spPr>
      </p:pic>
      <p:pic>
        <p:nvPicPr>
          <p:cNvPr id="2050" name="Picture 2" descr="C:\для обмена\Отчёты главы\фото Бухтояров\ЗНАЧИМЫЕ МЕРОПРИЯТИЯ 2017\Ремонт ул. Ленинградской_5.jpg"/>
          <p:cNvPicPr>
            <a:picLocks noChangeAspect="1" noChangeArrowheads="1"/>
          </p:cNvPicPr>
          <p:nvPr/>
        </p:nvPicPr>
        <p:blipFill>
          <a:blip r:embed="rId3" cstate="print"/>
          <a:srcRect l="8939" r="24464"/>
          <a:stretch>
            <a:fillRect/>
          </a:stretch>
        </p:blipFill>
        <p:spPr bwMode="auto">
          <a:xfrm>
            <a:off x="184114" y="3786190"/>
            <a:ext cx="3571900" cy="2956619"/>
          </a:xfrm>
          <a:prstGeom prst="rect">
            <a:avLst/>
          </a:prstGeom>
          <a:noFill/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56734" y="857232"/>
            <a:ext cx="6355691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042294" y="-24"/>
            <a:ext cx="2452688" cy="47625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Слайд № </a:t>
            </a:r>
            <a:fld id="{01F07CF3-ADD3-407B-817F-E1EEED902948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8500" y="300041"/>
            <a:ext cx="9115425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D:\Мои Документы\Готовые_бюдж 2017\Отчет 2017 год\Отчет главы\фото Бухтояров\ЗНАЧИМЫЕ МЕРОПРИЯТИЯ 2017\Тротуар ул. Шевченко_2изм.jpg"/>
          <p:cNvPicPr>
            <a:picLocks noChangeAspect="1" noChangeArrowheads="1"/>
          </p:cNvPicPr>
          <p:nvPr/>
        </p:nvPicPr>
        <p:blipFill>
          <a:blip r:embed="rId3" cstate="print"/>
          <a:srcRect r="26666" b="7459"/>
          <a:stretch>
            <a:fillRect/>
          </a:stretch>
        </p:blipFill>
        <p:spPr bwMode="auto">
          <a:xfrm>
            <a:off x="7256476" y="4000504"/>
            <a:ext cx="3143272" cy="2714644"/>
          </a:xfrm>
          <a:prstGeom prst="rect">
            <a:avLst/>
          </a:prstGeom>
          <a:noFill/>
        </p:spPr>
      </p:pic>
      <p:pic>
        <p:nvPicPr>
          <p:cNvPr id="2052" name="Picture 4" descr="D:\Мои Документы\Готовые_бюдж 2017\Отчет 2017 год\Отчет главы\фото Бухтояров\ЗНАЧИМЫЕ МЕРОПРИЯТИЯ 2017\Скважина х. Новый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828376" y="8786850"/>
            <a:ext cx="5185238" cy="3624265"/>
          </a:xfrm>
          <a:prstGeom prst="rect">
            <a:avLst/>
          </a:prstGeom>
          <a:noFill/>
        </p:spPr>
      </p:pic>
      <p:pic>
        <p:nvPicPr>
          <p:cNvPr id="2053" name="Picture 5" descr="D:\Мои Документы\Готовые_бюдж 2017\Отчет 2017 год\Отчет главы\фото Бухтояров\ЗНАЧИМЫЕ МЕРОПРИЯТИЯ 2017\Установка опор на ул. Горького_3.jpg"/>
          <p:cNvPicPr>
            <a:picLocks noChangeAspect="1" noChangeArrowheads="1"/>
          </p:cNvPicPr>
          <p:nvPr/>
        </p:nvPicPr>
        <p:blipFill>
          <a:blip r:embed="rId5" cstate="print"/>
          <a:srcRect l="34210" b="7142"/>
          <a:stretch>
            <a:fillRect/>
          </a:stretch>
        </p:blipFill>
        <p:spPr bwMode="auto">
          <a:xfrm>
            <a:off x="184114" y="4000504"/>
            <a:ext cx="2885031" cy="2714692"/>
          </a:xfrm>
          <a:prstGeom prst="rect">
            <a:avLst/>
          </a:prstGeom>
          <a:noFill/>
        </p:spPr>
      </p:pic>
      <p:pic>
        <p:nvPicPr>
          <p:cNvPr id="2050" name="Picture 2" descr="D:\Мои Документы\Готовые_бюдж 2017\Отчет 2017 год\Отчет главы\фото Бухтояров\ЗНАЧИМЫЕ МЕРОПРИЯТИЯ 2017\Тротуар ул. Ленина_1.jpg"/>
          <p:cNvPicPr>
            <a:picLocks noChangeAspect="1" noChangeArrowheads="1"/>
          </p:cNvPicPr>
          <p:nvPr/>
        </p:nvPicPr>
        <p:blipFill>
          <a:blip r:embed="rId6" cstate="print">
            <a:lum bright="10000" contrast="10000"/>
          </a:blip>
          <a:srcRect r="3390" b="7316"/>
          <a:stretch>
            <a:fillRect/>
          </a:stretch>
        </p:blipFill>
        <p:spPr bwMode="auto">
          <a:xfrm flipH="1">
            <a:off x="3113072" y="4000504"/>
            <a:ext cx="4071966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042294" y="-24"/>
            <a:ext cx="2452688" cy="47625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Слайд № </a:t>
            </a:r>
            <a:fld id="{65AC84D4-7CE2-468A-8BB7-5F65FF553302}" type="slidenum">
              <a:rPr lang="ru-RU" smtClean="0"/>
              <a:pPr>
                <a:defRPr/>
              </a:pPr>
              <a:t>16</a:t>
            </a:fld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970460" y="9215478"/>
            <a:ext cx="4970460" cy="3727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 l="2646" t="6581" r="3410" b="9939"/>
          <a:stretch>
            <a:fillRect/>
          </a:stretch>
        </p:blipFill>
        <p:spPr bwMode="auto">
          <a:xfrm>
            <a:off x="5184774" y="285728"/>
            <a:ext cx="507209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 t="8238" r="4348"/>
          <a:stretch>
            <a:fillRect/>
          </a:stretch>
        </p:blipFill>
        <p:spPr bwMode="auto">
          <a:xfrm>
            <a:off x="184114" y="3357562"/>
            <a:ext cx="4714908" cy="3370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 descr="D:\Мои Документы\Готовые_бюдж 2017\Отчет 2017 год\Отчет главы\Фото ТОС\тос 25,2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42228" y="-5857940"/>
            <a:ext cx="4941917" cy="3294612"/>
          </a:xfrm>
          <a:prstGeom prst="rect">
            <a:avLst/>
          </a:prstGeom>
          <a:noFill/>
        </p:spPr>
      </p:pic>
      <p:pic>
        <p:nvPicPr>
          <p:cNvPr id="4103" name="Picture 7" descr="D:\Мои Документы\Готовые_бюдж 2017\Отчет 2017 год\Отчет главы\Фото ТОС\тос 33.jpg"/>
          <p:cNvPicPr>
            <a:picLocks noChangeAspect="1" noChangeArrowheads="1"/>
          </p:cNvPicPr>
          <p:nvPr/>
        </p:nvPicPr>
        <p:blipFill>
          <a:blip r:embed="rId6" cstate="print"/>
          <a:srcRect l="2740" t="8024"/>
          <a:stretch>
            <a:fillRect/>
          </a:stretch>
        </p:blipFill>
        <p:spPr bwMode="auto">
          <a:xfrm>
            <a:off x="5184774" y="3357562"/>
            <a:ext cx="5072098" cy="3357587"/>
          </a:xfrm>
          <a:prstGeom prst="rect">
            <a:avLst/>
          </a:prstGeom>
          <a:noFill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7" cstate="print">
            <a:lum bright="7000" contrast="19000"/>
          </a:blip>
          <a:srcRect t="17132" r="1493" b="1236"/>
          <a:stretch>
            <a:fillRect/>
          </a:stretch>
        </p:blipFill>
        <p:spPr bwMode="auto">
          <a:xfrm>
            <a:off x="184113" y="285728"/>
            <a:ext cx="4714909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41370" y="8786850"/>
            <a:ext cx="6014925" cy="4511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287338" y="214290"/>
          <a:ext cx="9937750" cy="71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042294" y="-24"/>
            <a:ext cx="2452688" cy="47625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Слайд № </a:t>
            </a:r>
            <a:fld id="{65AC84D4-7CE2-468A-8BB7-5F65FF553302}" type="slidenum">
              <a:rPr lang="ru-RU" smtClean="0"/>
              <a:pPr>
                <a:defRPr/>
              </a:pPr>
              <a:t>17</a:t>
            </a:fld>
            <a:endParaRPr lang="ru-RU" dirty="0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184114" y="1000110"/>
          <a:ext cx="10144200" cy="55007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43338"/>
                <a:gridCol w="2071702"/>
                <a:gridCol w="2143140"/>
                <a:gridCol w="2286020"/>
              </a:tblGrid>
              <a:tr h="881517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n-lt"/>
                          <a:ea typeface="Times New Roman"/>
                          <a:cs typeface="Times New Roman"/>
                        </a:rPr>
                        <a:t>Наименование программ</a:t>
                      </a: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27305"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n-lt"/>
                          <a:ea typeface="Times New Roman"/>
                          <a:cs typeface="Times New Roman"/>
                        </a:rPr>
                        <a:t>Всего </a:t>
                      </a:r>
                      <a:r>
                        <a:rPr lang="ru-RU" sz="1600" dirty="0" smtClean="0">
                          <a:latin typeface="+mn-lt"/>
                          <a:ea typeface="Times New Roman"/>
                          <a:cs typeface="Times New Roman"/>
                        </a:rPr>
                        <a:t>исполнено</a:t>
                      </a:r>
                    </a:p>
                    <a:p>
                      <a:pPr indent="27305"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+mn-lt"/>
                          <a:ea typeface="Times New Roman"/>
                          <a:cs typeface="Times New Roman"/>
                        </a:rPr>
                        <a:t>тыс. рублей</a:t>
                      </a:r>
                      <a:endParaRPr lang="ru-RU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n-lt"/>
                          <a:ea typeface="Times New Roman"/>
                          <a:cs typeface="Times New Roman"/>
                        </a:rPr>
                        <a:t>за счёт средств краевого бюджета</a:t>
                      </a: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n-lt"/>
                          <a:ea typeface="Times New Roman"/>
                          <a:cs typeface="Times New Roman"/>
                        </a:rPr>
                        <a:t>за счёт средств бюджета сельского поселения</a:t>
                      </a: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</a:tr>
              <a:tr h="1216723"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latin typeface="+mn-lt"/>
                          <a:ea typeface="Times New Roman"/>
                          <a:cs typeface="Times New Roman"/>
                        </a:rPr>
                        <a:t>Государственная программа Краснодарского края «Развитие сети автомобильных дорог Краснодарского края</a:t>
                      </a:r>
                      <a:r>
                        <a:rPr lang="ru-RU" sz="1600" dirty="0" smtClean="0">
                          <a:latin typeface="+mn-lt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gradFill>
                      <a:gsLst>
                        <a:gs pos="0">
                          <a:schemeClr val="accent1">
                            <a:lumMod val="50000"/>
                          </a:schemeClr>
                        </a:gs>
                        <a:gs pos="80000">
                          <a:schemeClr val="accent1">
                            <a:hueOff val="0"/>
                            <a:satOff val="0"/>
                            <a:lumOff val="0"/>
                            <a:alphaOff val="0"/>
                            <a:shade val="93000"/>
                            <a:satMod val="130000"/>
                          </a:schemeClr>
                        </a:gs>
                        <a:gs pos="100000">
                          <a:schemeClr val="accent1">
                            <a:hueOff val="0"/>
                            <a:satOff val="0"/>
                            <a:lumOff val="0"/>
                            <a:alphaOff val="0"/>
                            <a:shade val="94000"/>
                            <a:satMod val="135000"/>
                          </a:schemeClr>
                        </a:gs>
                      </a:gsLst>
                      <a:lin ang="162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3 157,4</a:t>
                      </a:r>
                      <a:endParaRPr lang="ru-RU" sz="18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lumMod val="50000"/>
                          </a:schemeClr>
                        </a:gs>
                        <a:gs pos="80000">
                          <a:schemeClr val="accent1">
                            <a:hueOff val="0"/>
                            <a:satOff val="0"/>
                            <a:lumOff val="0"/>
                            <a:alphaOff val="0"/>
                            <a:shade val="93000"/>
                            <a:satMod val="130000"/>
                          </a:schemeClr>
                        </a:gs>
                        <a:gs pos="100000">
                          <a:schemeClr val="accent1">
                            <a:hueOff val="0"/>
                            <a:satOff val="0"/>
                            <a:lumOff val="0"/>
                            <a:alphaOff val="0"/>
                            <a:shade val="94000"/>
                            <a:satMod val="135000"/>
                          </a:schemeClr>
                        </a:gs>
                      </a:gsLst>
                      <a:lin ang="162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2 971,7</a:t>
                      </a:r>
                      <a:endParaRPr lang="ru-RU" sz="18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lumMod val="50000"/>
                          </a:schemeClr>
                        </a:gs>
                        <a:gs pos="80000">
                          <a:schemeClr val="accent1">
                            <a:hueOff val="0"/>
                            <a:satOff val="0"/>
                            <a:lumOff val="0"/>
                            <a:alphaOff val="0"/>
                            <a:shade val="93000"/>
                            <a:satMod val="130000"/>
                          </a:schemeClr>
                        </a:gs>
                        <a:gs pos="100000">
                          <a:schemeClr val="accent1">
                            <a:hueOff val="0"/>
                            <a:satOff val="0"/>
                            <a:lumOff val="0"/>
                            <a:alphaOff val="0"/>
                            <a:shade val="94000"/>
                            <a:satMod val="135000"/>
                          </a:schemeClr>
                        </a:gs>
                      </a:gsLst>
                      <a:lin ang="162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185,7</a:t>
                      </a:r>
                      <a:endParaRPr lang="ru-RU" sz="1800" b="1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lumMod val="50000"/>
                          </a:schemeClr>
                        </a:gs>
                        <a:gs pos="80000">
                          <a:schemeClr val="accent1">
                            <a:hueOff val="0"/>
                            <a:satOff val="0"/>
                            <a:lumOff val="0"/>
                            <a:alphaOff val="0"/>
                            <a:shade val="93000"/>
                            <a:satMod val="130000"/>
                          </a:schemeClr>
                        </a:gs>
                        <a:gs pos="100000">
                          <a:schemeClr val="accent1">
                            <a:hueOff val="0"/>
                            <a:satOff val="0"/>
                            <a:lumOff val="0"/>
                            <a:alphaOff val="0"/>
                            <a:shade val="94000"/>
                            <a:satMod val="135000"/>
                          </a:schemeClr>
                        </a:gs>
                      </a:gsLst>
                      <a:lin ang="16200000" scaled="0"/>
                    </a:gradFill>
                  </a:tcPr>
                </a:tc>
              </a:tr>
              <a:tr h="838126"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latin typeface="+mn-lt"/>
                          <a:ea typeface="Times New Roman"/>
                          <a:cs typeface="Times New Roman"/>
                        </a:rPr>
                        <a:t>Государственная программа Краснодарского края «Развитие жилищно-коммунального хозяйства</a:t>
                      </a:r>
                      <a:r>
                        <a:rPr lang="ru-RU" sz="1600" dirty="0" smtClean="0">
                          <a:latin typeface="+mn-lt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gradFill>
                      <a:gsLst>
                        <a:gs pos="0">
                          <a:schemeClr val="accent1">
                            <a:lumMod val="50000"/>
                          </a:schemeClr>
                        </a:gs>
                        <a:gs pos="80000">
                          <a:schemeClr val="accent1">
                            <a:hueOff val="0"/>
                            <a:satOff val="0"/>
                            <a:lumOff val="0"/>
                            <a:alphaOff val="0"/>
                            <a:shade val="93000"/>
                            <a:satMod val="130000"/>
                          </a:schemeClr>
                        </a:gs>
                        <a:gs pos="100000">
                          <a:schemeClr val="accent1">
                            <a:hueOff val="0"/>
                            <a:satOff val="0"/>
                            <a:lumOff val="0"/>
                            <a:alphaOff val="0"/>
                            <a:shade val="94000"/>
                            <a:satMod val="135000"/>
                          </a:schemeClr>
                        </a:gs>
                      </a:gsLst>
                      <a:lin ang="162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3 617,9</a:t>
                      </a:r>
                      <a:endParaRPr lang="ru-RU" sz="18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lumMod val="50000"/>
                          </a:schemeClr>
                        </a:gs>
                        <a:gs pos="80000">
                          <a:schemeClr val="accent1">
                            <a:hueOff val="0"/>
                            <a:satOff val="0"/>
                            <a:lumOff val="0"/>
                            <a:alphaOff val="0"/>
                            <a:shade val="93000"/>
                            <a:satMod val="130000"/>
                          </a:schemeClr>
                        </a:gs>
                        <a:gs pos="100000">
                          <a:schemeClr val="accent1">
                            <a:hueOff val="0"/>
                            <a:satOff val="0"/>
                            <a:lumOff val="0"/>
                            <a:alphaOff val="0"/>
                            <a:shade val="94000"/>
                            <a:satMod val="135000"/>
                          </a:schemeClr>
                        </a:gs>
                      </a:gsLst>
                      <a:lin ang="162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1 473,8</a:t>
                      </a:r>
                      <a:endParaRPr lang="ru-RU" sz="18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lumMod val="50000"/>
                          </a:schemeClr>
                        </a:gs>
                        <a:gs pos="80000">
                          <a:schemeClr val="accent1">
                            <a:hueOff val="0"/>
                            <a:satOff val="0"/>
                            <a:lumOff val="0"/>
                            <a:alphaOff val="0"/>
                            <a:shade val="93000"/>
                            <a:satMod val="130000"/>
                          </a:schemeClr>
                        </a:gs>
                        <a:gs pos="100000">
                          <a:schemeClr val="accent1">
                            <a:hueOff val="0"/>
                            <a:satOff val="0"/>
                            <a:lumOff val="0"/>
                            <a:alphaOff val="0"/>
                            <a:shade val="94000"/>
                            <a:satMod val="135000"/>
                          </a:schemeClr>
                        </a:gs>
                      </a:gsLst>
                      <a:lin ang="162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2 144,1</a:t>
                      </a:r>
                      <a:endParaRPr lang="ru-RU" sz="18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lumMod val="50000"/>
                          </a:schemeClr>
                        </a:gs>
                        <a:gs pos="80000">
                          <a:schemeClr val="accent1">
                            <a:hueOff val="0"/>
                            <a:satOff val="0"/>
                            <a:lumOff val="0"/>
                            <a:alphaOff val="0"/>
                            <a:shade val="93000"/>
                            <a:satMod val="130000"/>
                          </a:schemeClr>
                        </a:gs>
                        <a:gs pos="100000">
                          <a:schemeClr val="accent1">
                            <a:hueOff val="0"/>
                            <a:satOff val="0"/>
                            <a:lumOff val="0"/>
                            <a:alphaOff val="0"/>
                            <a:shade val="94000"/>
                            <a:satMod val="135000"/>
                          </a:schemeClr>
                        </a:gs>
                      </a:gsLst>
                      <a:lin ang="16200000" scaled="0"/>
                    </a:gradFill>
                  </a:tcPr>
                </a:tc>
              </a:tr>
              <a:tr h="1204664"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latin typeface="+mn-lt"/>
                          <a:ea typeface="Times New Roman"/>
                          <a:cs typeface="Times New Roman"/>
                        </a:rPr>
                        <a:t>Государственная программа «Развитие культуры», подпрограмма «Кадровое обеспечение сферы культуры и искусства»</a:t>
                      </a:r>
                    </a:p>
                  </a:txBody>
                  <a:tcPr marL="68580" marR="68580" marT="0" marB="0" anchor="b">
                    <a:gradFill>
                      <a:gsLst>
                        <a:gs pos="0">
                          <a:schemeClr val="accent1">
                            <a:lumMod val="50000"/>
                          </a:schemeClr>
                        </a:gs>
                        <a:gs pos="80000">
                          <a:schemeClr val="accent1">
                            <a:hueOff val="0"/>
                            <a:satOff val="0"/>
                            <a:lumOff val="0"/>
                            <a:alphaOff val="0"/>
                            <a:shade val="93000"/>
                            <a:satMod val="130000"/>
                          </a:schemeClr>
                        </a:gs>
                        <a:gs pos="100000">
                          <a:schemeClr val="accent1">
                            <a:hueOff val="0"/>
                            <a:satOff val="0"/>
                            <a:lumOff val="0"/>
                            <a:alphaOff val="0"/>
                            <a:shade val="94000"/>
                            <a:satMod val="135000"/>
                          </a:schemeClr>
                        </a:gs>
                      </a:gsLst>
                      <a:lin ang="162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23 269,0</a:t>
                      </a:r>
                      <a:endParaRPr lang="ru-RU" sz="18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lumMod val="50000"/>
                          </a:schemeClr>
                        </a:gs>
                        <a:gs pos="80000">
                          <a:schemeClr val="accent1">
                            <a:hueOff val="0"/>
                            <a:satOff val="0"/>
                            <a:lumOff val="0"/>
                            <a:alphaOff val="0"/>
                            <a:shade val="93000"/>
                            <a:satMod val="130000"/>
                          </a:schemeClr>
                        </a:gs>
                        <a:gs pos="100000">
                          <a:schemeClr val="accent1">
                            <a:hueOff val="0"/>
                            <a:satOff val="0"/>
                            <a:lumOff val="0"/>
                            <a:alphaOff val="0"/>
                            <a:shade val="94000"/>
                            <a:satMod val="135000"/>
                          </a:schemeClr>
                        </a:gs>
                      </a:gsLst>
                      <a:lin ang="162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20 749,7</a:t>
                      </a:r>
                      <a:endParaRPr lang="ru-RU" sz="18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lumMod val="50000"/>
                          </a:schemeClr>
                        </a:gs>
                        <a:gs pos="80000">
                          <a:schemeClr val="accent1">
                            <a:hueOff val="0"/>
                            <a:satOff val="0"/>
                            <a:lumOff val="0"/>
                            <a:alphaOff val="0"/>
                            <a:shade val="93000"/>
                            <a:satMod val="130000"/>
                          </a:schemeClr>
                        </a:gs>
                        <a:gs pos="100000">
                          <a:schemeClr val="accent1">
                            <a:hueOff val="0"/>
                            <a:satOff val="0"/>
                            <a:lumOff val="0"/>
                            <a:alphaOff val="0"/>
                            <a:shade val="94000"/>
                            <a:satMod val="135000"/>
                          </a:schemeClr>
                        </a:gs>
                      </a:gsLst>
                      <a:lin ang="162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2 519,3</a:t>
                      </a:r>
                      <a:endParaRPr lang="ru-RU" sz="18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lumMod val="50000"/>
                          </a:schemeClr>
                        </a:gs>
                        <a:gs pos="80000">
                          <a:schemeClr val="accent1">
                            <a:hueOff val="0"/>
                            <a:satOff val="0"/>
                            <a:lumOff val="0"/>
                            <a:alphaOff val="0"/>
                            <a:shade val="93000"/>
                            <a:satMod val="130000"/>
                          </a:schemeClr>
                        </a:gs>
                        <a:gs pos="100000">
                          <a:schemeClr val="accent1">
                            <a:hueOff val="0"/>
                            <a:satOff val="0"/>
                            <a:lumOff val="0"/>
                            <a:alphaOff val="0"/>
                            <a:shade val="94000"/>
                            <a:satMod val="135000"/>
                          </a:schemeClr>
                        </a:gs>
                      </a:gsLst>
                      <a:lin ang="16200000" scaled="0"/>
                    </a:gradFill>
                  </a:tcPr>
                </a:tc>
              </a:tr>
              <a:tr h="920173"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latin typeface="+mn-lt"/>
                          <a:ea typeface="Times New Roman"/>
                          <a:cs typeface="Times New Roman"/>
                        </a:rPr>
                        <a:t>Государственная программа Российской Федерации «Доступная среда»</a:t>
                      </a:r>
                    </a:p>
                  </a:txBody>
                  <a:tcPr marL="68580" marR="68580" marT="0" marB="0">
                    <a:gradFill>
                      <a:gsLst>
                        <a:gs pos="0">
                          <a:schemeClr val="accent1">
                            <a:lumMod val="50000"/>
                          </a:schemeClr>
                        </a:gs>
                        <a:gs pos="80000">
                          <a:schemeClr val="accent1">
                            <a:hueOff val="0"/>
                            <a:satOff val="0"/>
                            <a:lumOff val="0"/>
                            <a:alphaOff val="0"/>
                            <a:shade val="93000"/>
                            <a:satMod val="130000"/>
                          </a:schemeClr>
                        </a:gs>
                        <a:gs pos="100000">
                          <a:schemeClr val="accent1">
                            <a:hueOff val="0"/>
                            <a:satOff val="0"/>
                            <a:lumOff val="0"/>
                            <a:alphaOff val="0"/>
                            <a:shade val="94000"/>
                            <a:satMod val="135000"/>
                          </a:schemeClr>
                        </a:gs>
                      </a:gsLst>
                      <a:lin ang="162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524,1</a:t>
                      </a:r>
                      <a:endParaRPr lang="ru-RU" sz="18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lumMod val="50000"/>
                          </a:schemeClr>
                        </a:gs>
                        <a:gs pos="80000">
                          <a:schemeClr val="accent1">
                            <a:hueOff val="0"/>
                            <a:satOff val="0"/>
                            <a:lumOff val="0"/>
                            <a:alphaOff val="0"/>
                            <a:shade val="93000"/>
                            <a:satMod val="130000"/>
                          </a:schemeClr>
                        </a:gs>
                        <a:gs pos="100000">
                          <a:schemeClr val="accent1">
                            <a:hueOff val="0"/>
                            <a:satOff val="0"/>
                            <a:lumOff val="0"/>
                            <a:alphaOff val="0"/>
                            <a:shade val="94000"/>
                            <a:satMod val="135000"/>
                          </a:schemeClr>
                        </a:gs>
                      </a:gsLst>
                      <a:lin ang="162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467,1</a:t>
                      </a:r>
                      <a:endParaRPr lang="ru-RU" sz="18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lumMod val="50000"/>
                          </a:schemeClr>
                        </a:gs>
                        <a:gs pos="80000">
                          <a:schemeClr val="accent1">
                            <a:hueOff val="0"/>
                            <a:satOff val="0"/>
                            <a:lumOff val="0"/>
                            <a:alphaOff val="0"/>
                            <a:shade val="93000"/>
                            <a:satMod val="130000"/>
                          </a:schemeClr>
                        </a:gs>
                        <a:gs pos="100000">
                          <a:schemeClr val="accent1">
                            <a:hueOff val="0"/>
                            <a:satOff val="0"/>
                            <a:lumOff val="0"/>
                            <a:alphaOff val="0"/>
                            <a:shade val="94000"/>
                            <a:satMod val="135000"/>
                          </a:schemeClr>
                        </a:gs>
                      </a:gsLst>
                      <a:lin ang="162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57,0</a:t>
                      </a:r>
                      <a:endParaRPr lang="ru-RU" sz="18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lumMod val="50000"/>
                          </a:schemeClr>
                        </a:gs>
                        <a:gs pos="80000">
                          <a:schemeClr val="accent1">
                            <a:hueOff val="0"/>
                            <a:satOff val="0"/>
                            <a:lumOff val="0"/>
                            <a:alphaOff val="0"/>
                            <a:shade val="93000"/>
                            <a:satMod val="130000"/>
                          </a:schemeClr>
                        </a:gs>
                        <a:gs pos="100000">
                          <a:schemeClr val="accent1">
                            <a:hueOff val="0"/>
                            <a:satOff val="0"/>
                            <a:lumOff val="0"/>
                            <a:alphaOff val="0"/>
                            <a:shade val="94000"/>
                            <a:satMod val="135000"/>
                          </a:schemeClr>
                        </a:gs>
                      </a:gsLst>
                      <a:lin ang="16200000" scaled="0"/>
                    </a:gradFill>
                  </a:tcPr>
                </a:tc>
              </a:tr>
              <a:tr h="439520">
                <a:tc>
                  <a:txBody>
                    <a:bodyPr/>
                    <a:lstStyle/>
                    <a:p>
                      <a:pPr indent="450215" algn="l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latin typeface="+mn-lt"/>
                          <a:ea typeface="Times New Roman"/>
                          <a:cs typeface="Times New Roman"/>
                        </a:rPr>
                        <a:t>ИТОГО</a:t>
                      </a: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lumMod val="50000"/>
                          </a:schemeClr>
                        </a:gs>
                        <a:gs pos="80000">
                          <a:schemeClr val="accent1">
                            <a:hueOff val="0"/>
                            <a:satOff val="0"/>
                            <a:lumOff val="0"/>
                            <a:alphaOff val="0"/>
                            <a:shade val="93000"/>
                            <a:satMod val="130000"/>
                          </a:schemeClr>
                        </a:gs>
                        <a:gs pos="100000">
                          <a:schemeClr val="accent1">
                            <a:hueOff val="0"/>
                            <a:satOff val="0"/>
                            <a:lumOff val="0"/>
                            <a:alphaOff val="0"/>
                            <a:shade val="94000"/>
                            <a:satMod val="135000"/>
                          </a:schemeClr>
                        </a:gs>
                      </a:gsLst>
                      <a:lin ang="162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kern="12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30 568,4</a:t>
                      </a: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lumMod val="50000"/>
                          </a:schemeClr>
                        </a:gs>
                        <a:gs pos="80000">
                          <a:schemeClr val="accent1">
                            <a:hueOff val="0"/>
                            <a:satOff val="0"/>
                            <a:lumOff val="0"/>
                            <a:alphaOff val="0"/>
                            <a:shade val="93000"/>
                            <a:satMod val="130000"/>
                          </a:schemeClr>
                        </a:gs>
                        <a:gs pos="100000">
                          <a:schemeClr val="accent1">
                            <a:hueOff val="0"/>
                            <a:satOff val="0"/>
                            <a:lumOff val="0"/>
                            <a:alphaOff val="0"/>
                            <a:shade val="94000"/>
                            <a:satMod val="135000"/>
                          </a:schemeClr>
                        </a:gs>
                      </a:gsLst>
                      <a:lin ang="162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kern="12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25 662,3</a:t>
                      </a: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lumMod val="50000"/>
                          </a:schemeClr>
                        </a:gs>
                        <a:gs pos="80000">
                          <a:schemeClr val="accent1">
                            <a:hueOff val="0"/>
                            <a:satOff val="0"/>
                            <a:lumOff val="0"/>
                            <a:alphaOff val="0"/>
                            <a:shade val="93000"/>
                            <a:satMod val="130000"/>
                          </a:schemeClr>
                        </a:gs>
                        <a:gs pos="100000">
                          <a:schemeClr val="accent1">
                            <a:hueOff val="0"/>
                            <a:satOff val="0"/>
                            <a:lumOff val="0"/>
                            <a:alphaOff val="0"/>
                            <a:shade val="94000"/>
                            <a:satMod val="135000"/>
                          </a:schemeClr>
                        </a:gs>
                      </a:gsLst>
                      <a:lin ang="162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kern="12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4 906,1</a:t>
                      </a: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lumMod val="50000"/>
                          </a:schemeClr>
                        </a:gs>
                        <a:gs pos="80000">
                          <a:schemeClr val="accent1">
                            <a:hueOff val="0"/>
                            <a:satOff val="0"/>
                            <a:lumOff val="0"/>
                            <a:alphaOff val="0"/>
                            <a:shade val="93000"/>
                            <a:satMod val="130000"/>
                          </a:schemeClr>
                        </a:gs>
                        <a:gs pos="100000">
                          <a:schemeClr val="accent1">
                            <a:hueOff val="0"/>
                            <a:satOff val="0"/>
                            <a:lumOff val="0"/>
                            <a:alphaOff val="0"/>
                            <a:shade val="94000"/>
                            <a:satMod val="135000"/>
                          </a:schemeClr>
                        </a:gs>
                      </a:gsLst>
                      <a:lin ang="16200000" scaled="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D:\Для обмена\Символика ПСП\Павловское сп-14 ф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38" y="3000375"/>
            <a:ext cx="4537072" cy="3024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Схема 4"/>
          <p:cNvGraphicFramePr/>
          <p:nvPr/>
        </p:nvGraphicFramePr>
        <p:xfrm>
          <a:off x="5327649" y="285728"/>
          <a:ext cx="5000661" cy="1857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3556" name="Рисунок 5" descr="Павловское сельское поселение 2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8463" y="0"/>
            <a:ext cx="51720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042294" y="-24"/>
            <a:ext cx="2452688" cy="47625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Слайд № </a:t>
            </a:r>
            <a:fld id="{2E63DEA5-545C-4D17-BB1F-04678A1946BE}" type="slidenum">
              <a:rPr lang="ru-RU" smtClean="0"/>
              <a:pPr>
                <a:defRPr/>
              </a:pPr>
              <a:t>18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6"/>
          <p:cNvGrpSpPr>
            <a:grpSpLocks/>
          </p:cNvGrpSpPr>
          <p:nvPr/>
        </p:nvGrpSpPr>
        <p:grpSpPr bwMode="auto">
          <a:xfrm>
            <a:off x="0" y="0"/>
            <a:ext cx="10512425" cy="6858000"/>
            <a:chOff x="0" y="0"/>
            <a:chExt cx="10512425" cy="6858000"/>
          </a:xfrm>
          <a:noFill/>
        </p:grpSpPr>
        <p:pic>
          <p:nvPicPr>
            <p:cNvPr id="3078" name="Picture 11" descr="flag без эмлемы copy"/>
            <p:cNvPicPr>
              <a:picLocks noChangeAspect="1" noChangeArrowheads="1"/>
            </p:cNvPicPr>
            <p:nvPr/>
          </p:nvPicPr>
          <p:blipFill>
            <a:blip r:embed="rId3" cstate="print"/>
            <a:srcRect l="88596"/>
            <a:stretch>
              <a:fillRect/>
            </a:stretch>
          </p:blipFill>
          <p:spPr bwMode="auto">
            <a:xfrm>
              <a:off x="9147270" y="0"/>
              <a:ext cx="647901" cy="68580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pic>
          <p:nvPicPr>
            <p:cNvPr id="3079" name="Picture 12" descr="flag без эмлемы copy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5679630" cy="68580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pic>
          <p:nvPicPr>
            <p:cNvPr id="3080" name="Picture 13" descr="flag без эмлемы copy"/>
            <p:cNvPicPr>
              <a:picLocks noChangeAspect="1" noChangeArrowheads="1"/>
            </p:cNvPicPr>
            <p:nvPr/>
          </p:nvPicPr>
          <p:blipFill>
            <a:blip r:embed="rId3" cstate="print"/>
            <a:srcRect l="88596"/>
            <a:stretch>
              <a:fillRect/>
            </a:stretch>
          </p:blipFill>
          <p:spPr bwMode="auto">
            <a:xfrm>
              <a:off x="5628528" y="0"/>
              <a:ext cx="647901" cy="68580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pic>
          <p:nvPicPr>
            <p:cNvPr id="3081" name="Picture 14" descr="flag без эмлемы copy"/>
            <p:cNvPicPr>
              <a:picLocks noChangeAspect="1" noChangeArrowheads="1"/>
            </p:cNvPicPr>
            <p:nvPr/>
          </p:nvPicPr>
          <p:blipFill>
            <a:blip r:embed="rId3" cstate="print"/>
            <a:srcRect l="88596"/>
            <a:stretch>
              <a:fillRect/>
            </a:stretch>
          </p:blipFill>
          <p:spPr bwMode="auto">
            <a:xfrm>
              <a:off x="6258178" y="0"/>
              <a:ext cx="647901" cy="68580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pic>
          <p:nvPicPr>
            <p:cNvPr id="3082" name="Picture 15" descr="flag без эмлемы copy"/>
            <p:cNvPicPr>
              <a:picLocks noChangeAspect="1" noChangeArrowheads="1"/>
            </p:cNvPicPr>
            <p:nvPr/>
          </p:nvPicPr>
          <p:blipFill>
            <a:blip r:embed="rId3" cstate="print"/>
            <a:srcRect l="88596"/>
            <a:stretch>
              <a:fillRect/>
            </a:stretch>
          </p:blipFill>
          <p:spPr bwMode="auto">
            <a:xfrm>
              <a:off x="6887828" y="0"/>
              <a:ext cx="647901" cy="68580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pic>
          <p:nvPicPr>
            <p:cNvPr id="3083" name="Picture 16" descr="flag без эмлемы copy"/>
            <p:cNvPicPr>
              <a:picLocks noChangeAspect="1" noChangeArrowheads="1"/>
            </p:cNvPicPr>
            <p:nvPr/>
          </p:nvPicPr>
          <p:blipFill>
            <a:blip r:embed="rId3" cstate="print"/>
            <a:srcRect l="88596"/>
            <a:stretch>
              <a:fillRect/>
            </a:stretch>
          </p:blipFill>
          <p:spPr bwMode="auto">
            <a:xfrm>
              <a:off x="7340447" y="0"/>
              <a:ext cx="647901" cy="68580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pic>
          <p:nvPicPr>
            <p:cNvPr id="3084" name="Picture 17" descr="flag без эмлемы copy"/>
            <p:cNvPicPr>
              <a:picLocks noChangeAspect="1" noChangeArrowheads="1"/>
            </p:cNvPicPr>
            <p:nvPr/>
          </p:nvPicPr>
          <p:blipFill>
            <a:blip r:embed="rId3" cstate="print"/>
            <a:srcRect l="88596"/>
            <a:stretch>
              <a:fillRect/>
            </a:stretch>
          </p:blipFill>
          <p:spPr bwMode="auto">
            <a:xfrm>
              <a:off x="7988348" y="0"/>
              <a:ext cx="647901" cy="68580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pic>
          <p:nvPicPr>
            <p:cNvPr id="3085" name="Picture 18" descr="flag без эмлемы copy"/>
            <p:cNvPicPr>
              <a:picLocks noChangeAspect="1" noChangeArrowheads="1"/>
            </p:cNvPicPr>
            <p:nvPr/>
          </p:nvPicPr>
          <p:blipFill>
            <a:blip r:embed="rId3" cstate="print"/>
            <a:srcRect l="88596"/>
            <a:stretch>
              <a:fillRect/>
            </a:stretch>
          </p:blipFill>
          <p:spPr bwMode="auto">
            <a:xfrm>
              <a:off x="8566896" y="0"/>
              <a:ext cx="647901" cy="68580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pic>
          <p:nvPicPr>
            <p:cNvPr id="3086" name="Picture 19" descr="flag без эмлемы copy"/>
            <p:cNvPicPr>
              <a:picLocks noChangeAspect="1" noChangeArrowheads="1"/>
            </p:cNvPicPr>
            <p:nvPr/>
          </p:nvPicPr>
          <p:blipFill>
            <a:blip r:embed="rId3" cstate="print"/>
            <a:srcRect l="88596"/>
            <a:stretch>
              <a:fillRect/>
            </a:stretch>
          </p:blipFill>
          <p:spPr bwMode="auto">
            <a:xfrm>
              <a:off x="9864524" y="0"/>
              <a:ext cx="647901" cy="68580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pic>
          <p:nvPicPr>
            <p:cNvPr id="3087" name="Picture 20" descr="flag без эмлемы copy"/>
            <p:cNvPicPr>
              <a:picLocks noChangeAspect="1" noChangeArrowheads="1"/>
            </p:cNvPicPr>
            <p:nvPr/>
          </p:nvPicPr>
          <p:blipFill>
            <a:blip r:embed="rId3" cstate="print"/>
            <a:srcRect l="88596"/>
            <a:stretch>
              <a:fillRect/>
            </a:stretch>
          </p:blipFill>
          <p:spPr bwMode="auto">
            <a:xfrm>
              <a:off x="9643690" y="0"/>
              <a:ext cx="647901" cy="68580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0198" name="Rectangle 22"/>
          <p:cNvSpPr>
            <a:spLocks/>
          </p:cNvSpPr>
          <p:nvPr/>
        </p:nvSpPr>
        <p:spPr bwMode="auto">
          <a:xfrm>
            <a:off x="503238" y="2133600"/>
            <a:ext cx="9567862" cy="4175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 anchor="ctr"/>
          <a:lstStyle/>
          <a:p>
            <a:pPr algn="ctr">
              <a:defRPr/>
            </a:pPr>
            <a:r>
              <a:rPr lang="ru-RU" sz="45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Отчёт Совета Павловского сельского поселения Павловского </a:t>
            </a:r>
            <a:r>
              <a:rPr lang="ru-RU" sz="4500" b="1" dirty="0"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района о </a:t>
            </a:r>
            <a:r>
              <a:rPr lang="ru-RU" sz="45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своей деятельности </a:t>
            </a:r>
            <a:r>
              <a:rPr lang="ru-RU" sz="4500" b="1" dirty="0"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за </a:t>
            </a:r>
            <a:r>
              <a:rPr lang="ru-RU" sz="45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2017 </a:t>
            </a:r>
            <a:r>
              <a:rPr lang="ru-RU" sz="4500" b="1" dirty="0"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год</a:t>
            </a:r>
            <a:endParaRPr lang="en-US" sz="4500" b="1" dirty="0">
              <a:effectLst>
                <a:outerShdw blurRad="38100" dist="38100" dir="2700000" algn="tl">
                  <a:srgbClr val="C0C0C0"/>
                </a:outerShdw>
              </a:effectLst>
              <a:cs typeface="+mn-cs"/>
            </a:endParaRPr>
          </a:p>
        </p:txBody>
      </p:sp>
      <p:pic>
        <p:nvPicPr>
          <p:cNvPr id="2053" name="Рисунок 17" descr="Рисунок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64050" y="188913"/>
            <a:ext cx="1622425" cy="201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>
          <a:xfrm>
            <a:off x="7875622" y="95230"/>
            <a:ext cx="2452688" cy="47625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Слайд № </a:t>
            </a:r>
            <a:fld id="{01F07CF3-ADD3-407B-817F-E1EEED902948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Для обмена\Символика ПСП\Павловское сп-14 ф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2088" y="3000375"/>
            <a:ext cx="3751262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Схема 4"/>
          <p:cNvGraphicFramePr/>
          <p:nvPr/>
        </p:nvGraphicFramePr>
        <p:xfrm>
          <a:off x="5327649" y="285728"/>
          <a:ext cx="5000661" cy="1571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076" name="Рисунок 5" descr="Павловское сельское поселение 2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8463" y="0"/>
            <a:ext cx="51720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42294" y="-24"/>
            <a:ext cx="2452688" cy="47625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Слайд № </a:t>
            </a:r>
            <a:fld id="{2E63DEA5-545C-4D17-BB1F-04678A1946BE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525463" y="142875"/>
            <a:ext cx="9461500" cy="1143000"/>
          </a:xfrm>
        </p:spPr>
        <p:txBody>
          <a:bodyPr/>
          <a:lstStyle/>
          <a:p>
            <a:pPr>
              <a:defRPr/>
            </a:pPr>
            <a:r>
              <a:rPr lang="ru-RU" sz="24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Основные показатели исполнения бюджета Павловского сельского поселения за 2017 год</a:t>
            </a:r>
            <a:endParaRPr lang="ru-RU" dirty="0" smtClean="0">
              <a:latin typeface="+mn-lt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27025" y="1214438"/>
          <a:ext cx="9986964" cy="542928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857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2889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57176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12881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757681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/>
                        <a:t> 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/>
                        <a:t>Уточненные бюджетные назначения, </a:t>
                      </a:r>
                      <a:endParaRPr lang="ru-RU" sz="2400" u="none" strike="noStrike" dirty="0" smtClean="0"/>
                    </a:p>
                    <a:p>
                      <a:pPr algn="ctr" fontAlgn="ctr"/>
                      <a:r>
                        <a:rPr lang="ru-RU" sz="2400" u="none" strike="noStrike" dirty="0" smtClean="0"/>
                        <a:t>тыс</a:t>
                      </a:r>
                      <a:r>
                        <a:rPr lang="ru-RU" sz="2400" u="none" strike="noStrike" dirty="0"/>
                        <a:t>. руб.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/>
                        <a:t>Исполнение за                </a:t>
                      </a:r>
                      <a:r>
                        <a:rPr lang="ru-RU" sz="2400" u="none" strike="noStrike" dirty="0" smtClean="0"/>
                        <a:t>201</a:t>
                      </a:r>
                      <a:r>
                        <a:rPr lang="en-US" sz="2400" u="none" strike="noStrike" dirty="0" smtClean="0"/>
                        <a:t>7</a:t>
                      </a:r>
                      <a:r>
                        <a:rPr lang="ru-RU" sz="2400" u="none" strike="noStrike" dirty="0" smtClean="0"/>
                        <a:t> </a:t>
                      </a:r>
                      <a:r>
                        <a:rPr lang="ru-RU" sz="2400" u="none" strike="noStrike" dirty="0"/>
                        <a:t>год, </a:t>
                      </a:r>
                      <a:endParaRPr lang="ru-RU" sz="2400" u="none" strike="noStrike" dirty="0" smtClean="0"/>
                    </a:p>
                    <a:p>
                      <a:pPr algn="ctr" fontAlgn="ctr"/>
                      <a:r>
                        <a:rPr lang="ru-RU" sz="2400" u="none" strike="noStrike" dirty="0" smtClean="0"/>
                        <a:t>тыс.руб</a:t>
                      </a:r>
                      <a:r>
                        <a:rPr lang="ru-RU" sz="2400" u="none" strike="noStrike" dirty="0"/>
                        <a:t>.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/>
                        <a:t>Процент </a:t>
                      </a:r>
                      <a:r>
                        <a:rPr lang="ru-RU" sz="2400" u="none" strike="noStrike" dirty="0" smtClean="0"/>
                        <a:t>исполнения,</a:t>
                      </a:r>
                    </a:p>
                    <a:p>
                      <a:pPr algn="ctr" fontAlgn="ctr"/>
                      <a:r>
                        <a:rPr lang="ru-RU" sz="2400" u="none" strike="noStrike" dirty="0" smtClean="0"/>
                        <a:t> </a:t>
                      </a:r>
                      <a:r>
                        <a:rPr lang="ru-RU" sz="2400" u="none" strike="noStrike" dirty="0"/>
                        <a:t>%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84524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/>
                        <a:t>Общий объем доходов, всего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129 </a:t>
                      </a:r>
                      <a:r>
                        <a:rPr lang="ru-RU" sz="2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821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133 </a:t>
                      </a:r>
                      <a:r>
                        <a:rPr lang="ru-RU" sz="2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816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103,1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39573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/>
                        <a:t>в т.ч. налоговые и неналоговые доходы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103 </a:t>
                      </a:r>
                      <a:r>
                        <a:rPr lang="ru-RU" sz="2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198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107 </a:t>
                      </a:r>
                      <a:r>
                        <a:rPr lang="ru-RU" sz="2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822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104,5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84524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/>
                        <a:t>Общий объем расходов, всего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130 </a:t>
                      </a:r>
                      <a:r>
                        <a:rPr lang="ru-RU" sz="2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741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126 </a:t>
                      </a:r>
                      <a:r>
                        <a:rPr lang="ru-RU" sz="2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108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96,5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62985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 smtClean="0"/>
                        <a:t>Дефицит бюджета/ </a:t>
                      </a:r>
                      <a:r>
                        <a:rPr lang="ru-RU" sz="2400" u="none" strike="noStrike" dirty="0" err="1" smtClean="0"/>
                        <a:t>профицит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b="0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+9</a:t>
                      </a:r>
                      <a:r>
                        <a:rPr lang="en-US" sz="2400" b="0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20</a:t>
                      </a:r>
                      <a:endParaRPr lang="ru-RU" sz="2400" b="0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-7 </a:t>
                      </a:r>
                      <a:r>
                        <a:rPr lang="ru-RU" sz="2400" b="0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70</a:t>
                      </a:r>
                      <a:r>
                        <a:rPr lang="en-US" sz="2400" b="0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8</a:t>
                      </a:r>
                      <a:endParaRPr lang="ru-RU" sz="2400" b="0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042294" y="-24"/>
            <a:ext cx="2452688" cy="47625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Слайд № </a:t>
            </a:r>
            <a:fld id="{65AC84D4-7CE2-468A-8BB7-5F65FF553302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184650" y="1071563"/>
          <a:ext cx="2357446" cy="19048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74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Безвозмездные поступления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kern="1200" baseline="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Поступления от других бюджетов (межбюджетные трансферты), организаций, граждан (кроме налоговых неналоговых доходов</a:t>
                      </a:r>
                      <a:r>
                        <a:rPr lang="ru-RU" sz="1600" b="1" i="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)</a:t>
                      </a:r>
                      <a:endParaRPr lang="ru-RU" sz="1100" b="1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84150" y="1071563"/>
          <a:ext cx="1857352" cy="47863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735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695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Налоговые доходы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01677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baseline="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Поступления от уплаты налогов установленных налоговым кодексом Российской Федерации  например:</a:t>
                      </a:r>
                      <a:endParaRPr lang="ru-RU" sz="1400" b="1" i="0" baseline="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  <a:tabLst>
                          <a:tab pos="180340" algn="l"/>
                        </a:tabLst>
                      </a:pPr>
                      <a:r>
                        <a:rPr lang="ru-RU" sz="1400" b="1" i="0" baseline="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налог на доходы физических </a:t>
                      </a:r>
                      <a:r>
                        <a:rPr lang="ru-RU" sz="1400" b="1" i="0" baseline="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лиц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  <a:tabLst>
                          <a:tab pos="180340" algn="l"/>
                        </a:tabLst>
                      </a:pPr>
                      <a:r>
                        <a:rPr lang="ru-RU" sz="1400" b="1" i="0" baseline="0" dirty="0" smtClean="0">
                          <a:latin typeface="Calibri"/>
                          <a:ea typeface="Calibri"/>
                          <a:cs typeface="Times New Roman"/>
                        </a:rPr>
                        <a:t>акцизы на нефтепродукты</a:t>
                      </a:r>
                      <a:endParaRPr lang="ru-RU" sz="1400" b="1" i="0" baseline="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  <a:tabLst>
                          <a:tab pos="180340" algn="l"/>
                        </a:tabLst>
                      </a:pPr>
                      <a:r>
                        <a:rPr lang="ru-RU" sz="1400" b="1" i="0" baseline="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налог на </a:t>
                      </a:r>
                      <a:r>
                        <a:rPr lang="ru-RU" sz="1400" b="1" i="0" baseline="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имущество </a:t>
                      </a:r>
                      <a:r>
                        <a:rPr lang="ru-RU" sz="1400" b="1" i="0" baseline="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физических лиц</a:t>
                      </a:r>
                      <a:endParaRPr lang="ru-RU" sz="1400" b="1" i="0" baseline="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  <a:tabLst>
                          <a:tab pos="180340" algn="l"/>
                        </a:tabLst>
                      </a:pPr>
                      <a:r>
                        <a:rPr lang="ru-RU" sz="1400" b="1" i="0" baseline="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земельный налог</a:t>
                      </a:r>
                      <a:endParaRPr lang="ru-RU" sz="1400" b="1" i="0" baseline="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  <a:tabLst>
                          <a:tab pos="180340" algn="l"/>
                        </a:tabLst>
                      </a:pPr>
                      <a:r>
                        <a:rPr lang="ru-RU" sz="1400" b="1" i="0" baseline="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единый сельскохозяйственный налог</a:t>
                      </a:r>
                      <a:endParaRPr lang="ru-RU" sz="1400" b="1" i="0" baseline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12963" y="1071563"/>
          <a:ext cx="2003943" cy="2977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394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Неналоговые доходы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baseline="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Поступления от уплаты других пошлин и сборов, установленных законодательством Российской Федерации  например:</a:t>
                      </a:r>
                      <a:endParaRPr lang="ru-RU" sz="1400" b="1" i="0" baseline="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  <a:tabLst>
                          <a:tab pos="180340" algn="l"/>
                        </a:tabLst>
                      </a:pPr>
                      <a:r>
                        <a:rPr lang="ru-RU" sz="1400" b="1" i="0" baseline="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аренда имущества</a:t>
                      </a:r>
                      <a:endParaRPr lang="ru-RU" sz="1400" b="1" i="0" baseline="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  <a:tabLst>
                          <a:tab pos="180340" algn="l"/>
                        </a:tabLst>
                      </a:pPr>
                      <a:r>
                        <a:rPr lang="ru-RU" sz="1400" b="1" i="0" baseline="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доходы </a:t>
                      </a:r>
                      <a:r>
                        <a:rPr lang="ru-RU" sz="1400" b="1" i="0" baseline="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от реализации муниципального имущества</a:t>
                      </a:r>
                      <a:endParaRPr lang="ru-RU" sz="1400" b="1" i="0" baseline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1" y="0"/>
          <a:ext cx="10512424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042294" y="-24"/>
            <a:ext cx="2452688" cy="47625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Слайд № </a:t>
            </a:r>
            <a:fld id="{01F07CF3-ADD3-407B-817F-E1EEED902948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/>
        </p:nvGraphicFramePr>
        <p:xfrm>
          <a:off x="-1" y="0"/>
          <a:ext cx="10512425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042294" y="-24"/>
            <a:ext cx="2452688" cy="47625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Слайд № </a:t>
            </a:r>
            <a:fld id="{01F07CF3-ADD3-407B-817F-E1EEED902948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0" y="0"/>
          <a:ext cx="10268511" cy="6858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042294" y="-24"/>
            <a:ext cx="2452688" cy="47625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Слайд № </a:t>
            </a:r>
            <a:fld id="{01F07CF3-ADD3-407B-817F-E1EEED902948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5463" y="274638"/>
            <a:ext cx="9461500" cy="725470"/>
          </a:xfrm>
        </p:spPr>
        <p:txBody>
          <a:bodyPr/>
          <a:lstStyle/>
          <a:p>
            <a:r>
              <a:rPr lang="ru-RU" sz="2400" dirty="0" smtClean="0">
                <a:solidFill>
                  <a:srgbClr val="000000"/>
                </a:solidFill>
              </a:rPr>
              <a:t>Динамика изменения бюджетных кредитов и уплаченных процентов за период с 2011 по 2017 годы, тыс. рублей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042294" y="-24"/>
            <a:ext cx="2452688" cy="47625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Слайд № </a:t>
            </a:r>
            <a:fld id="{B6661C65-1810-45C1-9384-1688F5FA779F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0" y="1357298"/>
          <a:ext cx="10512425" cy="5500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="" xmlns:p14="http://schemas.microsoft.com/office/powerpoint/2010/main" val="1115697020"/>
              </p:ext>
            </p:extLst>
          </p:nvPr>
        </p:nvGraphicFramePr>
        <p:xfrm>
          <a:off x="0" y="0"/>
          <a:ext cx="10512425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042294" y="-24"/>
            <a:ext cx="2452688" cy="47625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Слайд № </a:t>
            </a:r>
            <a:fld id="{01F07CF3-ADD3-407B-817F-E1EEED902948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525461" y="392144"/>
          <a:ext cx="9588535" cy="16795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530872128"/>
              </p:ext>
            </p:extLst>
          </p:nvPr>
        </p:nvGraphicFramePr>
        <p:xfrm>
          <a:off x="612742" y="3000372"/>
          <a:ext cx="9461500" cy="3071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042294" y="-24"/>
            <a:ext cx="2452688" cy="47625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Слайд № </a:t>
            </a:r>
            <a:fld id="{65AC84D4-7CE2-468A-8BB7-5F65FF553302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Оформление по умолчанию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9531</TotalTime>
  <Words>581</Words>
  <Application>Microsoft Office PowerPoint</Application>
  <PresentationFormat>Произвольный</PresentationFormat>
  <Paragraphs>144</Paragraphs>
  <Slides>19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Оформление по умолчанию</vt:lpstr>
      <vt:lpstr>Слайд 1</vt:lpstr>
      <vt:lpstr>Слайд 2</vt:lpstr>
      <vt:lpstr>Основные показатели исполнения бюджета Павловского сельского поселения за 2017 год</vt:lpstr>
      <vt:lpstr>Слайд 4</vt:lpstr>
      <vt:lpstr>Слайд 5</vt:lpstr>
      <vt:lpstr>Слайд 6</vt:lpstr>
      <vt:lpstr>Динамика изменения бюджетных кредитов и уплаченных процентов за период с 2011 по 2017 годы, тыс. рублей</vt:lpstr>
      <vt:lpstr>Слайд 8</vt:lpstr>
      <vt:lpstr>Слайд 9</vt:lpstr>
      <vt:lpstr>Слайд 10</vt:lpstr>
      <vt:lpstr>Слайд 11</vt:lpstr>
      <vt:lpstr>Слайд 12</vt:lpstr>
      <vt:lpstr>Исполнение дорожного фонда Павловского сельского поселения в 2017 году 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_Kovach</dc:creator>
  <cp:lastModifiedBy>Mihaylevskiy</cp:lastModifiedBy>
  <cp:revision>860</cp:revision>
  <dcterms:created xsi:type="dcterms:W3CDTF">2012-11-14T09:08:43Z</dcterms:created>
  <dcterms:modified xsi:type="dcterms:W3CDTF">2018-02-15T16:11:29Z</dcterms:modified>
</cp:coreProperties>
</file>